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61" r:id="rId1"/>
    <p:sldMasterId id="2147484955" r:id="rId2"/>
    <p:sldMasterId id="2147484906" r:id="rId3"/>
  </p:sldMasterIdLst>
  <p:notesMasterIdLst>
    <p:notesMasterId r:id="rId94"/>
  </p:notesMasterIdLst>
  <p:handoutMasterIdLst>
    <p:handoutMasterId r:id="rId95"/>
  </p:handoutMasterIdLst>
  <p:sldIdLst>
    <p:sldId id="2194" r:id="rId4"/>
    <p:sldId id="2195" r:id="rId5"/>
    <p:sldId id="2256" r:id="rId6"/>
    <p:sldId id="2263" r:id="rId7"/>
    <p:sldId id="2260" r:id="rId8"/>
    <p:sldId id="2257" r:id="rId9"/>
    <p:sldId id="2277" r:id="rId10"/>
    <p:sldId id="2316" r:id="rId11"/>
    <p:sldId id="2317" r:id="rId12"/>
    <p:sldId id="2280" r:id="rId13"/>
    <p:sldId id="2315" r:id="rId14"/>
    <p:sldId id="2276" r:id="rId15"/>
    <p:sldId id="2279" r:id="rId16"/>
    <p:sldId id="2259" r:id="rId17"/>
    <p:sldId id="2264" r:id="rId18"/>
    <p:sldId id="2265" r:id="rId19"/>
    <p:sldId id="2266" r:id="rId20"/>
    <p:sldId id="2267" r:id="rId21"/>
    <p:sldId id="2268" r:id="rId22"/>
    <p:sldId id="2269" r:id="rId23"/>
    <p:sldId id="2270" r:id="rId24"/>
    <p:sldId id="2271" r:id="rId25"/>
    <p:sldId id="2272" r:id="rId26"/>
    <p:sldId id="2273" r:id="rId27"/>
    <p:sldId id="2258" r:id="rId28"/>
    <p:sldId id="2274" r:id="rId29"/>
    <p:sldId id="2275" r:id="rId30"/>
    <p:sldId id="2325" r:id="rId31"/>
    <p:sldId id="2199" r:id="rId32"/>
    <p:sldId id="2244" r:id="rId33"/>
    <p:sldId id="2307" r:id="rId34"/>
    <p:sldId id="2318" r:id="rId35"/>
    <p:sldId id="2236" r:id="rId36"/>
    <p:sldId id="2202" r:id="rId37"/>
    <p:sldId id="2204" r:id="rId38"/>
    <p:sldId id="2217" r:id="rId39"/>
    <p:sldId id="2197" r:id="rId40"/>
    <p:sldId id="2207" r:id="rId41"/>
    <p:sldId id="2219" r:id="rId42"/>
    <p:sldId id="2218" r:id="rId43"/>
    <p:sldId id="2208" r:id="rId44"/>
    <p:sldId id="2210" r:id="rId45"/>
    <p:sldId id="2209" r:id="rId46"/>
    <p:sldId id="2211" r:id="rId47"/>
    <p:sldId id="2304" r:id="rId48"/>
    <p:sldId id="2305" r:id="rId49"/>
    <p:sldId id="2306" r:id="rId50"/>
    <p:sldId id="2246" r:id="rId51"/>
    <p:sldId id="2214" r:id="rId52"/>
    <p:sldId id="2300" r:id="rId53"/>
    <p:sldId id="2221" r:id="rId54"/>
    <p:sldId id="2298" r:id="rId55"/>
    <p:sldId id="2299" r:id="rId56"/>
    <p:sldId id="2249" r:id="rId57"/>
    <p:sldId id="2184" r:id="rId58"/>
    <p:sldId id="2254" r:id="rId59"/>
    <p:sldId id="2188" r:id="rId60"/>
    <p:sldId id="2189" r:id="rId61"/>
    <p:sldId id="2187" r:id="rId62"/>
    <p:sldId id="2287" r:id="rId63"/>
    <p:sldId id="2308" r:id="rId64"/>
    <p:sldId id="2294" r:id="rId65"/>
    <p:sldId id="2292" r:id="rId66"/>
    <p:sldId id="2312" r:id="rId67"/>
    <p:sldId id="2227" r:id="rId68"/>
    <p:sldId id="2310" r:id="rId69"/>
    <p:sldId id="2313" r:id="rId70"/>
    <p:sldId id="2295" r:id="rId71"/>
    <p:sldId id="2288" r:id="rId72"/>
    <p:sldId id="2301" r:id="rId73"/>
    <p:sldId id="2302" r:id="rId74"/>
    <p:sldId id="2303" r:id="rId75"/>
    <p:sldId id="2311" r:id="rId76"/>
    <p:sldId id="2228" r:id="rId77"/>
    <p:sldId id="2289" r:id="rId78"/>
    <p:sldId id="2223" r:id="rId79"/>
    <p:sldId id="2225" r:id="rId80"/>
    <p:sldId id="2224" r:id="rId81"/>
    <p:sldId id="2226" r:id="rId82"/>
    <p:sldId id="2314" r:id="rId83"/>
    <p:sldId id="2321" r:id="rId84"/>
    <p:sldId id="2320" r:id="rId85"/>
    <p:sldId id="2322" r:id="rId86"/>
    <p:sldId id="2323" r:id="rId87"/>
    <p:sldId id="2326" r:id="rId88"/>
    <p:sldId id="2332" r:id="rId89"/>
    <p:sldId id="2333" r:id="rId90"/>
    <p:sldId id="2330" r:id="rId91"/>
    <p:sldId id="2334" r:id="rId92"/>
    <p:sldId id="2335" r:id="rId93"/>
  </p:sldIdLst>
  <p:sldSz cx="12192000" cy="6858000"/>
  <p:notesSz cx="7077075" cy="8412163"/>
  <p:custShowLst>
    <p:custShow name="DW Battle" id="0">
      <p:sldLst/>
    </p:custShow>
    <p:custShow name="Hub &amp; Spoke with BI silos" id="1">
      <p:sldLst/>
    </p:custShow>
    <p:custShow name="Data Integration Workflow" id="2">
      <p:sldLst/>
    </p:custShow>
    <p:custShow name="Data Integration Services" id="3">
      <p:sldLst/>
    </p:custShow>
    <p:custShow name="ETL vs ELT" id="4">
      <p:sldLst/>
    </p:custShow>
    <p:custShow name="Data Integration Definitions" id="5">
      <p:sldLst/>
    </p:custShow>
    <p:custShow name="BI Styles" id="6">
      <p:sldLst/>
    </p:custShow>
  </p:custShow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A0A0924-279A-4213-9602-582F4B931D58}">
          <p14:sldIdLst>
            <p14:sldId id="2194"/>
            <p14:sldId id="2195"/>
            <p14:sldId id="2256"/>
            <p14:sldId id="2263"/>
            <p14:sldId id="2260"/>
            <p14:sldId id="2257"/>
            <p14:sldId id="2277"/>
            <p14:sldId id="2316"/>
            <p14:sldId id="2317"/>
            <p14:sldId id="2280"/>
            <p14:sldId id="2315"/>
            <p14:sldId id="2276"/>
            <p14:sldId id="2279"/>
            <p14:sldId id="2259"/>
            <p14:sldId id="2264"/>
            <p14:sldId id="2265"/>
            <p14:sldId id="2266"/>
            <p14:sldId id="2267"/>
            <p14:sldId id="2268"/>
            <p14:sldId id="2269"/>
            <p14:sldId id="2270"/>
            <p14:sldId id="2271"/>
            <p14:sldId id="2272"/>
            <p14:sldId id="2273"/>
            <p14:sldId id="2258"/>
            <p14:sldId id="2274"/>
            <p14:sldId id="2275"/>
            <p14:sldId id="2325"/>
          </p14:sldIdLst>
        </p14:section>
        <p14:section name="Recommendations" id="{EE29DC4F-3654-4187-8B86-8B1FE12A310F}">
          <p14:sldIdLst>
            <p14:sldId id="2199"/>
            <p14:sldId id="2244"/>
            <p14:sldId id="2307"/>
            <p14:sldId id="2318"/>
          </p14:sldIdLst>
        </p14:section>
        <p14:section name="Program &amp; Project" id="{3871D172-76C6-4AEA-BC21-8B718870D4C1}">
          <p14:sldIdLst>
            <p14:sldId id="2236"/>
            <p14:sldId id="2202"/>
            <p14:sldId id="2204"/>
            <p14:sldId id="2217"/>
            <p14:sldId id="2197"/>
            <p14:sldId id="2207"/>
            <p14:sldId id="2219"/>
            <p14:sldId id="2218"/>
            <p14:sldId id="2208"/>
            <p14:sldId id="2210"/>
            <p14:sldId id="2209"/>
            <p14:sldId id="2211"/>
            <p14:sldId id="2304"/>
            <p14:sldId id="2305"/>
            <p14:sldId id="2306"/>
          </p14:sldIdLst>
        </p14:section>
        <p14:section name="People &amp; Organization" id="{F913462D-2FD7-4885-AE21-4A444CCF8EF3}">
          <p14:sldIdLst>
            <p14:sldId id="2246"/>
            <p14:sldId id="2214"/>
            <p14:sldId id="2300"/>
            <p14:sldId id="2221"/>
            <p14:sldId id="2298"/>
            <p14:sldId id="2299"/>
          </p14:sldIdLst>
        </p14:section>
        <p14:section name="Data Architecture" id="{020D90D3-DC33-4467-A6A0-7A06D6804A48}">
          <p14:sldIdLst>
            <p14:sldId id="2249"/>
            <p14:sldId id="2184"/>
            <p14:sldId id="2254"/>
            <p14:sldId id="2188"/>
            <p14:sldId id="2189"/>
            <p14:sldId id="2187"/>
          </p14:sldIdLst>
        </p14:section>
        <p14:section name="Data Integration" id="{39A09354-4FB7-4BB4-ADA5-A8852FFC39CA}">
          <p14:sldIdLst>
            <p14:sldId id="2287"/>
            <p14:sldId id="2308"/>
            <p14:sldId id="2294"/>
            <p14:sldId id="2292"/>
            <p14:sldId id="2312"/>
            <p14:sldId id="2227"/>
            <p14:sldId id="2310"/>
            <p14:sldId id="2313"/>
            <p14:sldId id="2295"/>
          </p14:sldIdLst>
        </p14:section>
        <p14:section name="BI" id="{925E3BD3-15DC-4C39-A259-7B31C01F705E}">
          <p14:sldIdLst>
            <p14:sldId id="2288"/>
            <p14:sldId id="2301"/>
            <p14:sldId id="2302"/>
            <p14:sldId id="2303"/>
            <p14:sldId id="2311"/>
            <p14:sldId id="2228"/>
          </p14:sldIdLst>
        </p14:section>
        <p14:section name="Technology Architecture" id="{0EEDA6E2-5E26-4459-8953-9262157F665A}">
          <p14:sldIdLst>
            <p14:sldId id="2289"/>
            <p14:sldId id="2223"/>
            <p14:sldId id="2225"/>
            <p14:sldId id="2224"/>
            <p14:sldId id="2226"/>
          </p14:sldIdLst>
        </p14:section>
        <p14:section name="Nest Steps" id="{1D2758B5-35A2-4241-9B48-1CC317CAABB5}">
          <p14:sldIdLst>
            <p14:sldId id="2314"/>
            <p14:sldId id="2321"/>
            <p14:sldId id="2320"/>
            <p14:sldId id="2322"/>
            <p14:sldId id="2323"/>
          </p14:sldIdLst>
        </p14:section>
        <p14:section name="Findings - Technology" id="{2CC22F45-97D2-4D1E-B72F-077E30C60A77}">
          <p14:sldIdLst>
            <p14:sldId id="2326"/>
            <p14:sldId id="2332"/>
            <p14:sldId id="2333"/>
            <p14:sldId id="2330"/>
            <p14:sldId id="2334"/>
            <p14:sldId id="2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51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Sherman" initials="" lastIdx="12" clrIdx="0"/>
  <p:cmAuthor id="2" name="Rachel Groenhout" initials="" lastIdx="22" clrIdx="1"/>
  <p:cmAuthor id="3" name="Sherman, Richard" initials="SR" lastIdx="20" clrIdx="2"/>
  <p:cmAuthor id="4" name="Frederick Brittain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7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FF"/>
    <a:srgbClr val="FF33CC"/>
    <a:srgbClr val="FFC000"/>
    <a:srgbClr val="FF9800"/>
    <a:srgbClr val="FFB3B3"/>
    <a:srgbClr val="FF9933"/>
    <a:srgbClr val="6699FF"/>
    <a:srgbClr val="777777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1" autoAdjust="0"/>
    <p:restoredTop sz="87957" autoAdjust="0"/>
  </p:normalViewPr>
  <p:slideViewPr>
    <p:cSldViewPr snapToGrid="0">
      <p:cViewPr varScale="1">
        <p:scale>
          <a:sx n="95" d="100"/>
          <a:sy n="95" d="100"/>
        </p:scale>
        <p:origin x="61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3058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486"/>
    </p:cViewPr>
  </p:sorterViewPr>
  <p:notesViewPr>
    <p:cSldViewPr snapToGrid="0">
      <p:cViewPr>
        <p:scale>
          <a:sx n="75" d="100"/>
          <a:sy n="75" d="100"/>
        </p:scale>
        <p:origin x="3726" y="912"/>
      </p:cViewPr>
      <p:guideLst>
        <p:guide orient="horz" pos="26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26923" y="7990410"/>
            <a:ext cx="2150154" cy="42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6" rIns="92489" bIns="46246" numCol="1" anchor="b" anchorCtr="0" compatLnSpc="1">
            <a:prstTxWarp prst="textNoShape">
              <a:avLst/>
            </a:prstTxWarp>
          </a:bodyPr>
          <a:lstStyle>
            <a:lvl1pPr algn="r" defTabSz="925386">
              <a:lnSpc>
                <a:spcPct val="100000"/>
              </a:lnSpc>
              <a:spcBef>
                <a:spcPct val="0"/>
              </a:spcBef>
              <a:defRPr sz="9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Copyright © 2016 Athena IT Solutions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870335" y="7990410"/>
            <a:ext cx="1334815" cy="42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6" rIns="92489" bIns="46246" numCol="1" anchor="b" anchorCtr="0" compatLnSpc="1">
            <a:prstTxWarp prst="textNoShape">
              <a:avLst/>
            </a:prstTxWarp>
          </a:bodyPr>
          <a:lstStyle>
            <a:lvl1pPr algn="ctr" defTabSz="925386">
              <a:lnSpc>
                <a:spcPct val="100000"/>
              </a:lnSpc>
              <a:spcBef>
                <a:spcPct val="0"/>
              </a:spcBef>
              <a:defRPr sz="9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F964406-9254-44ED-BC54-BC0CF9D24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4727" name="Text Box 7"/>
          <p:cNvSpPr txBox="1">
            <a:spLocks noChangeArrowheads="1"/>
          </p:cNvSpPr>
          <p:nvPr/>
        </p:nvSpPr>
        <p:spPr bwMode="auto">
          <a:xfrm>
            <a:off x="3" y="7999014"/>
            <a:ext cx="1916706" cy="3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89" tIns="46246" rIns="92489" bIns="46246">
            <a:spAutoFit/>
          </a:bodyPr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latin typeface="Times New Roman" pitchFamily="18" charset="0"/>
                <a:cs typeface="+mn-cs"/>
              </a:rPr>
              <a:t>Richard Sherman</a:t>
            </a:r>
          </a:p>
          <a:p>
            <a:pPr eaLnBrk="1" hangingPunct="1">
              <a:defRPr/>
            </a:pPr>
            <a:r>
              <a:rPr lang="en-US" sz="900" dirty="0">
                <a:latin typeface="Times New Roman" pitchFamily="18" charset="0"/>
                <a:cs typeface="+mn-cs"/>
              </a:rPr>
              <a:t>rsherman@athena-solutions.com</a:t>
            </a:r>
            <a:endParaRPr lang="en-US" sz="900" dirty="0">
              <a:solidFill>
                <a:srgbClr val="6600CC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922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3066255" cy="42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6" rIns="92489" bIns="46246" numCol="1" anchor="t" anchorCtr="0" compatLnSpc="1">
            <a:prstTxWarp prst="textNoShape">
              <a:avLst/>
            </a:prstTxWarp>
          </a:bodyPr>
          <a:lstStyle>
            <a:lvl1pPr defTabSz="925386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Business Intelligence and Data Warehousing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820" y="4"/>
            <a:ext cx="3066255" cy="42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6" rIns="92489" bIns="46246" numCol="1" anchor="t" anchorCtr="0" compatLnSpc="1">
            <a:prstTxWarp prst="textNoShape">
              <a:avLst/>
            </a:prstTxWarp>
          </a:bodyPr>
          <a:lstStyle>
            <a:lvl1pPr algn="r" defTabSz="925386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DW &amp; BI Training 2007</a:t>
            </a:r>
          </a:p>
        </p:txBody>
      </p:sp>
      <p:sp>
        <p:nvSpPr>
          <p:cNvPr id="69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6413" y="560388"/>
            <a:ext cx="5953125" cy="3349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92195" y="3996644"/>
            <a:ext cx="6218523" cy="11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6" rIns="92489" bIns="4624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7990410"/>
            <a:ext cx="3066255" cy="42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6" rIns="92489" bIns="46246" numCol="1" anchor="b" anchorCtr="0" compatLnSpc="1">
            <a:prstTxWarp prst="textNoShape">
              <a:avLst/>
            </a:prstTxWarp>
          </a:bodyPr>
          <a:lstStyle>
            <a:lvl1pPr defTabSz="925386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Copyright © 2012 Athena IT Solutions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820" y="7990410"/>
            <a:ext cx="3066255" cy="42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6" rIns="92489" bIns="46246" numCol="1" anchor="b" anchorCtr="0" compatLnSpc="1">
            <a:prstTxWarp prst="textNoShape">
              <a:avLst/>
            </a:prstTxWarp>
          </a:bodyPr>
          <a:lstStyle>
            <a:lvl1pPr algn="r" defTabSz="925386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B6C59F6-7B85-4AF9-9AAC-99C08CD66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981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89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>
            <a:spLocks noGrp="1"/>
          </p:cNvSpPr>
          <p:nvPr>
            <p:ph type="body" idx="1"/>
          </p:nvPr>
        </p:nvSpPr>
        <p:spPr>
          <a:xfrm>
            <a:off x="544675" y="3983188"/>
            <a:ext cx="6881576" cy="13247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35" name="Shape 935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558800"/>
            <a:ext cx="5932487" cy="3338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6432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66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53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>
            <a:spLocks noGrp="1"/>
          </p:cNvSpPr>
          <p:nvPr>
            <p:ph type="body" idx="1"/>
          </p:nvPr>
        </p:nvSpPr>
        <p:spPr>
          <a:xfrm>
            <a:off x="544675" y="3983188"/>
            <a:ext cx="6881576" cy="13247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35" name="Shape 935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558800"/>
            <a:ext cx="5932487" cy="3338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755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8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23" cy="1329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9" name="Shape 739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22174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832" name="Shape 832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69" cy="132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3" name="Shape 833"/>
          <p:cNvSpPr txBox="1">
            <a:spLocks noGrp="1"/>
          </p:cNvSpPr>
          <p:nvPr>
            <p:ph type="sldNum" idx="12"/>
          </p:nvPr>
        </p:nvSpPr>
        <p:spPr>
          <a:xfrm>
            <a:off x="4010820" y="7990409"/>
            <a:ext cx="3066252" cy="421852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US"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5594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492195" y="3996644"/>
            <a:ext cx="6218569" cy="13293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9" name="Shape 749"/>
          <p:cNvSpPr txBox="1">
            <a:spLocks noGrp="1"/>
          </p:cNvSpPr>
          <p:nvPr>
            <p:ph type="sldNum" idx="12"/>
          </p:nvPr>
        </p:nvSpPr>
        <p:spPr>
          <a:xfrm>
            <a:off x="4010820" y="7990409"/>
            <a:ext cx="3066252" cy="421851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1627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760" name="Shape 760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69" cy="132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1" name="Shape 761"/>
          <p:cNvSpPr txBox="1">
            <a:spLocks noGrp="1"/>
          </p:cNvSpPr>
          <p:nvPr>
            <p:ph type="sldNum" idx="12"/>
          </p:nvPr>
        </p:nvSpPr>
        <p:spPr>
          <a:xfrm>
            <a:off x="4010820" y="7990409"/>
            <a:ext cx="3066252" cy="421852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826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492195" y="3996644"/>
            <a:ext cx="6218569" cy="13293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3" name="Shape 773"/>
          <p:cNvSpPr txBox="1">
            <a:spLocks noGrp="1"/>
          </p:cNvSpPr>
          <p:nvPr>
            <p:ph type="sldNum" idx="12"/>
          </p:nvPr>
        </p:nvSpPr>
        <p:spPr>
          <a:xfrm>
            <a:off x="4010820" y="7990409"/>
            <a:ext cx="3066252" cy="421851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884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2195" y="3996644"/>
            <a:ext cx="6218523" cy="2780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75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784" name="Shape 784"/>
          <p:cNvSpPr txBox="1">
            <a:spLocks noGrp="1"/>
          </p:cNvSpPr>
          <p:nvPr>
            <p:ph type="body" idx="1"/>
          </p:nvPr>
        </p:nvSpPr>
        <p:spPr>
          <a:xfrm>
            <a:off x="492195" y="3996644"/>
            <a:ext cx="6218569" cy="13293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5" name="Shape 785"/>
          <p:cNvSpPr txBox="1">
            <a:spLocks noGrp="1"/>
          </p:cNvSpPr>
          <p:nvPr>
            <p:ph type="sldNum" idx="12"/>
          </p:nvPr>
        </p:nvSpPr>
        <p:spPr>
          <a:xfrm>
            <a:off x="4010820" y="7990409"/>
            <a:ext cx="3066252" cy="421851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6332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796" name="Shape 796"/>
          <p:cNvSpPr txBox="1">
            <a:spLocks noGrp="1"/>
          </p:cNvSpPr>
          <p:nvPr>
            <p:ph type="body" idx="1"/>
          </p:nvPr>
        </p:nvSpPr>
        <p:spPr>
          <a:xfrm>
            <a:off x="492195" y="3996644"/>
            <a:ext cx="6218569" cy="13293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7" name="Shape 797"/>
          <p:cNvSpPr txBox="1">
            <a:spLocks noGrp="1"/>
          </p:cNvSpPr>
          <p:nvPr>
            <p:ph type="sldNum" idx="12"/>
          </p:nvPr>
        </p:nvSpPr>
        <p:spPr>
          <a:xfrm>
            <a:off x="4010820" y="7990409"/>
            <a:ext cx="3066252" cy="421851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5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808" name="Shape 808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69" cy="132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9" name="Shape 809"/>
          <p:cNvSpPr txBox="1">
            <a:spLocks noGrp="1"/>
          </p:cNvSpPr>
          <p:nvPr>
            <p:ph type="sldNum" idx="12"/>
          </p:nvPr>
        </p:nvSpPr>
        <p:spPr>
          <a:xfrm>
            <a:off x="4010820" y="7990409"/>
            <a:ext cx="3066252" cy="421852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6562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820" name="Shape 820"/>
          <p:cNvSpPr txBox="1">
            <a:spLocks noGrp="1"/>
          </p:cNvSpPr>
          <p:nvPr>
            <p:ph type="body" idx="1"/>
          </p:nvPr>
        </p:nvSpPr>
        <p:spPr>
          <a:xfrm>
            <a:off x="492195" y="3996644"/>
            <a:ext cx="6218569" cy="13293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1" name="Shape 821"/>
          <p:cNvSpPr txBox="1">
            <a:spLocks noGrp="1"/>
          </p:cNvSpPr>
          <p:nvPr>
            <p:ph type="sldNum" idx="12"/>
          </p:nvPr>
        </p:nvSpPr>
        <p:spPr>
          <a:xfrm>
            <a:off x="4010820" y="7990409"/>
            <a:ext cx="3066252" cy="421851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4492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844" name="Shape 844"/>
          <p:cNvSpPr txBox="1">
            <a:spLocks noGrp="1"/>
          </p:cNvSpPr>
          <p:nvPr>
            <p:ph type="body" idx="1"/>
          </p:nvPr>
        </p:nvSpPr>
        <p:spPr>
          <a:xfrm>
            <a:off x="492195" y="3996644"/>
            <a:ext cx="6218569" cy="13293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5" name="Shape 845"/>
          <p:cNvSpPr txBox="1">
            <a:spLocks noGrp="1"/>
          </p:cNvSpPr>
          <p:nvPr>
            <p:ph type="sldNum" idx="12"/>
          </p:nvPr>
        </p:nvSpPr>
        <p:spPr>
          <a:xfrm>
            <a:off x="4010820" y="7990409"/>
            <a:ext cx="3066252" cy="421851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6575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66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23" cy="1329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1824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23" cy="1329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2" name="Shape 872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6860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45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6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56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28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23" cy="1329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1" name="Shape 991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3149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23" cy="1329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1" name="Shape 991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653960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71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2195" y="3996644"/>
            <a:ext cx="6218523" cy="1638434"/>
          </a:xfrm>
        </p:spPr>
        <p:txBody>
          <a:bodyPr/>
          <a:lstStyle/>
          <a:p>
            <a:r>
              <a:rPr lang="en-US" dirty="0"/>
              <a:t>Organizational Involvement</a:t>
            </a:r>
          </a:p>
          <a:p>
            <a:pPr lvl="1"/>
            <a:r>
              <a:rPr lang="en-US" dirty="0"/>
              <a:t>Sponsorship</a:t>
            </a:r>
          </a:p>
          <a:p>
            <a:pPr lvl="1"/>
            <a:r>
              <a:rPr lang="en-US" dirty="0"/>
              <a:t>Participation</a:t>
            </a:r>
          </a:p>
          <a:p>
            <a:pPr lvl="2"/>
            <a:r>
              <a:rPr lang="en-US" dirty="0"/>
              <a:t>Requirements, Design feedback, Testing &amp; validation, Commitment to use</a:t>
            </a:r>
          </a:p>
          <a:p>
            <a:pPr lvl="1"/>
            <a:r>
              <a:rPr lang="en-US" dirty="0"/>
              <a:t>Data &amp; Analytics Governance</a:t>
            </a:r>
          </a:p>
          <a:p>
            <a:pPr lvl="2"/>
            <a:r>
              <a:rPr lang="en-US" dirty="0"/>
              <a:t>Organizational shared responsibility &amp; commitment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611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39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011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003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666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8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23" cy="1329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4" name="Shape 694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093238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467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671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331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765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813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781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085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999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870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414077" y="5287612"/>
            <a:ext cx="5231585" cy="330540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1" name="Shape 711"/>
          <p:cNvSpPr txBox="1">
            <a:spLocks noGrp="1"/>
          </p:cNvSpPr>
          <p:nvPr>
            <p:ph type="hdr" idx="3"/>
          </p:nvPr>
        </p:nvSpPr>
        <p:spPr>
          <a:xfrm>
            <a:off x="1" y="1"/>
            <a:ext cx="3066253" cy="421754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Intelligence and Data Warehousing</a:t>
            </a:r>
          </a:p>
        </p:txBody>
      </p:sp>
      <p:sp>
        <p:nvSpPr>
          <p:cNvPr id="712" name="Shape 712"/>
          <p:cNvSpPr txBox="1">
            <a:spLocks noGrp="1"/>
          </p:cNvSpPr>
          <p:nvPr>
            <p:ph type="ftr" idx="11"/>
          </p:nvPr>
        </p:nvSpPr>
        <p:spPr>
          <a:xfrm>
            <a:off x="1" y="7990409"/>
            <a:ext cx="3066253" cy="421754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2012 Athena IT Solutions</a:t>
            </a:r>
          </a:p>
        </p:txBody>
      </p:sp>
      <p:sp>
        <p:nvSpPr>
          <p:cNvPr id="713" name="Shape 713"/>
          <p:cNvSpPr txBox="1">
            <a:spLocks noGrp="1"/>
          </p:cNvSpPr>
          <p:nvPr>
            <p:ph type="sldNum" idx="12"/>
          </p:nvPr>
        </p:nvSpPr>
        <p:spPr>
          <a:xfrm>
            <a:off x="4010821" y="7990409"/>
            <a:ext cx="3066253" cy="421754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298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2195" y="3996644"/>
            <a:ext cx="6218523" cy="518127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Train the trainers is best approach, i.e. power users in each group trained to be trainers or mentor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753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679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5527" y="4043123"/>
            <a:ext cx="6260582" cy="3771325"/>
          </a:xfrm>
        </p:spPr>
        <p:txBody>
          <a:bodyPr/>
          <a:lstStyle/>
          <a:p>
            <a:r>
              <a:rPr lang="en-US" sz="1800" dirty="0"/>
              <a:t>Enable business self-service BI (</a:t>
            </a:r>
            <a:r>
              <a:rPr lang="en-US" sz="1800" dirty="0" err="1"/>
              <a:t>vs</a:t>
            </a:r>
            <a:r>
              <a:rPr lang="en-US" sz="1800" dirty="0"/>
              <a:t> </a:t>
            </a:r>
            <a:r>
              <a:rPr lang="en-US" sz="1800" dirty="0" err="1"/>
              <a:t>silo’d</a:t>
            </a:r>
            <a:r>
              <a:rPr lang="en-US" sz="1800" dirty="0"/>
              <a:t> </a:t>
            </a:r>
            <a:r>
              <a:rPr lang="en-US" sz="1800" dirty="0" err="1"/>
              <a:t>spreadmarts</a:t>
            </a:r>
            <a:r>
              <a:rPr lang="en-US" sz="1800" dirty="0"/>
              <a:t>)</a:t>
            </a:r>
            <a:endParaRPr lang="en-US" sz="1700" dirty="0"/>
          </a:p>
          <a:p>
            <a:r>
              <a:rPr lang="en-US" sz="1800" dirty="0"/>
              <a:t>Define &amp; create shared ad-hoc BI processes</a:t>
            </a:r>
          </a:p>
          <a:p>
            <a:r>
              <a:rPr lang="en-US" sz="1800" dirty="0"/>
              <a:t>Perform ad-hoc analysis for business</a:t>
            </a:r>
          </a:p>
          <a:p>
            <a:r>
              <a:rPr lang="en-US" sz="1800" dirty="0"/>
              <a:t>Define &amp; establish reporting governance processes</a:t>
            </a:r>
          </a:p>
          <a:p>
            <a:r>
              <a:rPr lang="en-US" sz="1800" dirty="0"/>
              <a:t>Monitor data &amp; reporting governance processes &amp; identify issues</a:t>
            </a:r>
          </a:p>
          <a:p>
            <a:r>
              <a:rPr lang="en-US" sz="1800" dirty="0"/>
              <a:t>Virtual team</a:t>
            </a:r>
          </a:p>
          <a:p>
            <a:pPr lvl="1"/>
            <a:r>
              <a:rPr lang="en-US" sz="1700" dirty="0"/>
              <a:t>Pool expertise &amp; experience</a:t>
            </a:r>
          </a:p>
          <a:p>
            <a:pPr lvl="1"/>
            <a:r>
              <a:rPr lang="en-US" sz="1700" dirty="0"/>
              <a:t>Enable &amp; foster collaboration</a:t>
            </a:r>
          </a:p>
          <a:p>
            <a:pPr lvl="1"/>
            <a:r>
              <a:rPr lang="en-US" sz="1700" dirty="0"/>
              <a:t>Shared responsibility for enterprise analytics</a:t>
            </a:r>
          </a:p>
          <a:p>
            <a:pPr lvl="1"/>
            <a:r>
              <a:rPr lang="en-US" sz="1700" dirty="0"/>
              <a:t>Needs team leader to coordinate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 &amp; DW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 Athena IT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BC2D4F58-F969-4E49-9593-9233E1D551F4}" type="datetime1">
              <a:rPr lang="en-US" smtClean="0"/>
              <a:t>5/11/18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847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69" cy="132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5" name="Shape 1045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788357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899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708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207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206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027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7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040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321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1325" y="666750"/>
            <a:ext cx="6367463" cy="358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2195" y="3996644"/>
            <a:ext cx="6218523" cy="832059"/>
          </a:xfrm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generation of ETL tools, as depicted in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12-1: Extract, Transform &amp; Load (ETL) Tools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were simple code generators that were expensive and had limited functionality. Lots of companies that evaluated them found it more effective to develop their own custom integration code.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Handbook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2017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35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1325" y="666750"/>
            <a:ext cx="6367463" cy="358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2195" y="3996644"/>
            <a:ext cx="6218523" cy="2863384"/>
          </a:xfrm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integration categories of services as depicted in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12-5: Data Integration Suite – Services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(Extract)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Delivery (Load)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profiling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ingestion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transformation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quality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management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 management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transport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Handbook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2017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665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348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 txBox="1">
            <a:spLocks noGrp="1"/>
          </p:cNvSpPr>
          <p:nvPr>
            <p:ph type="body" idx="1"/>
          </p:nvPr>
        </p:nvSpPr>
        <p:spPr>
          <a:xfrm>
            <a:off x="544675" y="3983188"/>
            <a:ext cx="6881576" cy="13247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0" name="Shape 940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558800"/>
            <a:ext cx="5932487" cy="3338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101298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 txBox="1">
            <a:spLocks noGrp="1"/>
          </p:cNvSpPr>
          <p:nvPr>
            <p:ph type="body" idx="1"/>
          </p:nvPr>
        </p:nvSpPr>
        <p:spPr>
          <a:xfrm>
            <a:off x="544675" y="3983188"/>
            <a:ext cx="6881576" cy="13247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0" name="Shape 940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558800"/>
            <a:ext cx="5932487" cy="3338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20386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198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577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BI &amp; DW Training - 2011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374266" y="5"/>
            <a:ext cx="2579612" cy="501319"/>
          </a:xfrm>
          <a:prstGeom prst="rect">
            <a:avLst/>
          </a:prstGeom>
          <a:noFill/>
        </p:spPr>
        <p:txBody>
          <a:bodyPr/>
          <a:lstStyle/>
          <a:p>
            <a:fld id="{377FB089-E98C-4B1B-AEC6-7E1867A84136}" type="datetime1">
              <a:rPr lang="en-US" smtClean="0"/>
              <a:pPr/>
              <a:t>5/11/18</a:t>
            </a:fld>
            <a:endParaRPr lang="en-US"/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2017 Athena IT Solutions</a:t>
            </a:r>
          </a:p>
        </p:txBody>
      </p:sp>
      <p:sp>
        <p:nvSpPr>
          <p:cNvPr id="809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EFF5AC4-C8FB-4680-AF71-53C4CB8D55DE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809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0" y="881063"/>
            <a:ext cx="9372600" cy="5273675"/>
          </a:xfrm>
          <a:ln/>
        </p:spPr>
      </p:sp>
      <p:sp>
        <p:nvSpPr>
          <p:cNvPr id="4771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296" y="6306075"/>
            <a:ext cx="3652354" cy="3740548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sz="1400" dirty="0"/>
              <a:t>There are ETL tools shifted to Data integration suites as they absorbed previously stand-alone products.</a:t>
            </a:r>
          </a:p>
          <a:p>
            <a:pPr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Stand-alone products: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5000"/>
              <a:buFont typeface="Wingdings" pitchFamily="2" charset="2"/>
              <a:buChar char="l"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Data Profiling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5000"/>
              <a:buFont typeface="Wingdings" pitchFamily="2" charset="2"/>
              <a:buChar char="l"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Data Quality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5000"/>
              <a:buFont typeface="Wingdings" pitchFamily="2" charset="2"/>
              <a:buChar char="l"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Operational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5000"/>
              <a:buFont typeface="Wingdings" pitchFamily="2" charset="2"/>
              <a:buChar char="l"/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 Job Scheduling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5000"/>
              <a:buFont typeface="Wingdings" pitchFamily="2" charset="2"/>
              <a:buChar char="l"/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 Source Control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5000"/>
              <a:buFont typeface="Wingdings" pitchFamily="2" charset="2"/>
              <a:buChar char="l"/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 Metadata Management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5000"/>
              <a:buFont typeface="Wingdings" pitchFamily="2" charset="2"/>
              <a:buChar char="l"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Integration Tools (Transport):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5000"/>
              <a:buFont typeface="Wingdings" pitchFamily="2" charset="2"/>
              <a:buChar char="l"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ETL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5000"/>
              <a:buFont typeface="Wingdings" pitchFamily="2" charset="2"/>
              <a:buChar char="l"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EII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5000"/>
              <a:buFont typeface="Wingdings" pitchFamily="2" charset="2"/>
              <a:buChar char="l"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EAI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910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2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>
            <a:spLocks noGrp="1"/>
          </p:cNvSpPr>
          <p:nvPr>
            <p:ph type="body" idx="1"/>
          </p:nvPr>
        </p:nvSpPr>
        <p:spPr>
          <a:xfrm>
            <a:off x="544675" y="3983188"/>
            <a:ext cx="6881576" cy="13247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35" name="Shape 935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558800"/>
            <a:ext cx="5932487" cy="3338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835942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6549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2195" y="3996644"/>
            <a:ext cx="6218523" cy="3638981"/>
          </a:xfrm>
        </p:spPr>
        <p:txBody>
          <a:bodyPr/>
          <a:lstStyle/>
          <a:p>
            <a:r>
              <a:rPr lang="en-US" dirty="0"/>
              <a:t>Categories based</a:t>
            </a:r>
            <a:r>
              <a:rPr lang="en-US" baseline="0" dirty="0"/>
              <a:t> on need in their job &amp; skills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Note: There is a wide range in skill</a:t>
            </a:r>
            <a:r>
              <a:rPr lang="en-US" baseline="0" dirty="0"/>
              <a:t> levels in each category</a:t>
            </a:r>
            <a:endParaRPr lang="en-US" dirty="0"/>
          </a:p>
          <a:p>
            <a:endParaRPr lang="en-US" dirty="0"/>
          </a:p>
          <a:p>
            <a:r>
              <a:rPr lang="en-US" dirty="0"/>
              <a:t>Information Consumers (Casual)</a:t>
            </a:r>
          </a:p>
          <a:p>
            <a:pPr lvl="1"/>
            <a:r>
              <a:rPr lang="en-US" dirty="0"/>
              <a:t>Most business people</a:t>
            </a:r>
          </a:p>
          <a:p>
            <a:pPr lvl="1"/>
            <a:r>
              <a:rPr lang="en-US" dirty="0"/>
              <a:t>BI is a tool to do their job</a:t>
            </a:r>
          </a:p>
          <a:p>
            <a:r>
              <a:rPr lang="en-US" dirty="0"/>
              <a:t>Information Analysts</a:t>
            </a:r>
          </a:p>
          <a:p>
            <a:pPr lvl="1"/>
            <a:r>
              <a:rPr lang="en-US" dirty="0"/>
              <a:t>Business analysts, “domain” analysts, BI “power users”</a:t>
            </a:r>
          </a:p>
          <a:p>
            <a:pPr lvl="1"/>
            <a:r>
              <a:rPr lang="en-US" dirty="0"/>
              <a:t>Their job is analysis</a:t>
            </a:r>
          </a:p>
          <a:p>
            <a:pPr lvl="1"/>
            <a:r>
              <a:rPr lang="en-US" dirty="0"/>
              <a:t>Information Consumer &amp; Producer</a:t>
            </a:r>
          </a:p>
          <a:p>
            <a:r>
              <a:rPr lang="en-US" dirty="0"/>
              <a:t>Data Scientists</a:t>
            </a:r>
          </a:p>
          <a:p>
            <a:pPr lvl="1"/>
            <a:r>
              <a:rPr lang="en-US" dirty="0"/>
              <a:t>Real versus vendor hype</a:t>
            </a:r>
          </a:p>
          <a:p>
            <a:pPr lvl="1"/>
            <a:r>
              <a:rPr lang="en-US" dirty="0"/>
              <a:t>Information Consumer &amp; Producer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427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2195" y="3996644"/>
            <a:ext cx="6218523" cy="17184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designing the BI function of the technical architecture, a BI team needs to:</a:t>
            </a:r>
          </a:p>
          <a:p>
            <a:r>
              <a:rPr lang="en-US" dirty="0"/>
              <a:t>Examine the business and data requirements</a:t>
            </a:r>
          </a:p>
          <a:p>
            <a:r>
              <a:rPr lang="en-US" dirty="0"/>
              <a:t>Explore with business people what types of analytical processing they plan to perform</a:t>
            </a:r>
          </a:p>
          <a:p>
            <a:r>
              <a:rPr lang="en-US" dirty="0"/>
              <a:t>Assess the analytical skills of the business users</a:t>
            </a:r>
          </a:p>
          <a:p>
            <a:r>
              <a:rPr lang="en-US" dirty="0"/>
              <a:t>Select the BI functionality, i.e. type of capabilities and styles, needed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6143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>
            <a:spLocks noGrp="1"/>
          </p:cNvSpPr>
          <p:nvPr>
            <p:ph type="body" idx="1"/>
          </p:nvPr>
        </p:nvSpPr>
        <p:spPr>
          <a:xfrm>
            <a:off x="544675" y="3983188"/>
            <a:ext cx="6881576" cy="13247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2" name="Shape 952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558800"/>
            <a:ext cx="5932487" cy="3338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09091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>
            <a:spLocks noGrp="1"/>
          </p:cNvSpPr>
          <p:nvPr>
            <p:ph type="body" idx="1"/>
          </p:nvPr>
        </p:nvSpPr>
        <p:spPr>
          <a:xfrm>
            <a:off x="544675" y="3983188"/>
            <a:ext cx="6881576" cy="13247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2" name="Shape 952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558800"/>
            <a:ext cx="5932487" cy="3338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75766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068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 txBox="1">
            <a:spLocks noGrp="1"/>
          </p:cNvSpPr>
          <p:nvPr>
            <p:ph type="body" idx="1"/>
          </p:nvPr>
        </p:nvSpPr>
        <p:spPr>
          <a:xfrm>
            <a:off x="492195" y="3996644"/>
            <a:ext cx="6218569" cy="13293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4" name="Shape 1054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822468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 txBox="1">
            <a:spLocks noGrp="1"/>
          </p:cNvSpPr>
          <p:nvPr>
            <p:ph type="body" idx="1"/>
          </p:nvPr>
        </p:nvSpPr>
        <p:spPr>
          <a:xfrm>
            <a:off x="544675" y="3983191"/>
            <a:ext cx="6881566" cy="13248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4" name="Shape 1074"/>
          <p:cNvSpPr>
            <a:spLocks noGrp="1" noRot="1" noChangeAspect="1"/>
          </p:cNvSpPr>
          <p:nvPr>
            <p:ph type="sldImg" idx="2"/>
          </p:nvPr>
        </p:nvSpPr>
        <p:spPr>
          <a:xfrm>
            <a:off x="885825" y="558800"/>
            <a:ext cx="5935663" cy="3340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115156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 txBox="1">
            <a:spLocks noGrp="1"/>
          </p:cNvSpPr>
          <p:nvPr>
            <p:ph type="body" idx="1"/>
          </p:nvPr>
        </p:nvSpPr>
        <p:spPr>
          <a:xfrm>
            <a:off x="544675" y="3983191"/>
            <a:ext cx="6881566" cy="13248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3" name="Shape 1063"/>
          <p:cNvSpPr>
            <a:spLocks noGrp="1" noRot="1" noChangeAspect="1"/>
          </p:cNvSpPr>
          <p:nvPr>
            <p:ph type="sldImg" idx="2"/>
          </p:nvPr>
        </p:nvSpPr>
        <p:spPr>
          <a:xfrm>
            <a:off x="885825" y="558800"/>
            <a:ext cx="5935663" cy="3340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890296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Shape 1084"/>
          <p:cNvSpPr txBox="1">
            <a:spLocks noGrp="1"/>
          </p:cNvSpPr>
          <p:nvPr>
            <p:ph type="body" idx="1"/>
          </p:nvPr>
        </p:nvSpPr>
        <p:spPr>
          <a:xfrm>
            <a:off x="492195" y="3996644"/>
            <a:ext cx="6218569" cy="13293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5" name="Shape 1085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74978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69" cy="132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5" name="Shape 915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3289928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1449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4173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4613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2806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0323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Intelligence and Data Warehousing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2012 Athena IT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420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23" cy="1329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2" name="Shape 882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4025808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23" cy="1329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2" name="Shape 882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8730076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23" cy="1329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2" name="Shape 882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1443033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23" cy="1329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2" name="Shape 882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9275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69" cy="132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5" name="Shape 915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654155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492195" y="3996643"/>
            <a:ext cx="6218523" cy="1329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2" name="Shape 882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60388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7836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gi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Templa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5" y="71720"/>
            <a:ext cx="5993864" cy="12236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581150"/>
            <a:ext cx="5972699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6509" y="6569074"/>
            <a:ext cx="3054672" cy="1968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86836" y="6569074"/>
            <a:ext cx="773793" cy="196851"/>
          </a:xfrm>
        </p:spPr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865" y="-4873"/>
            <a:ext cx="5578136" cy="6863272"/>
          </a:xfrm>
          <a:prstGeom prst="rect">
            <a:avLst/>
          </a:prstGeom>
        </p:spPr>
      </p:pic>
      <p:pic>
        <p:nvPicPr>
          <p:cNvPr id="10" name="Picture 57" descr="athena-it-solutions-blue-g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948" y="6373811"/>
            <a:ext cx="1428751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65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006" y="71720"/>
            <a:ext cx="6348238" cy="12363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76374"/>
            <a:ext cx="5234349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1738" y="6569075"/>
            <a:ext cx="3021616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86836" y="6569075"/>
            <a:ext cx="1324379" cy="196850"/>
          </a:xfrm>
        </p:spPr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5742349" y="1470514"/>
            <a:ext cx="6376895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6689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28781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-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600"/>
            <a:ext cx="11300883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81453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271829" cy="6858000"/>
          </a:xfrm>
        </p:spPr>
        <p:txBody>
          <a:bodyPr/>
          <a:lstStyle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32278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9647" y="49878"/>
            <a:ext cx="5539236" cy="6921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554366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647" y="990600"/>
            <a:ext cx="554366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076795" y="6569075"/>
            <a:ext cx="3974869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8913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5" y="71720"/>
            <a:ext cx="6013718" cy="12236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581150"/>
            <a:ext cx="5992553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8152" y="6569075"/>
            <a:ext cx="3035535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86836" y="6569075"/>
            <a:ext cx="1034393" cy="196850"/>
          </a:xfrm>
        </p:spPr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149" y="0"/>
            <a:ext cx="5573851" cy="6858000"/>
          </a:xfrm>
          <a:prstGeom prst="rect">
            <a:avLst/>
          </a:prstGeom>
        </p:spPr>
      </p:pic>
      <p:pic>
        <p:nvPicPr>
          <p:cNvPr id="10" name="Picture 57" descr="athena-it-solutions-blue-g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356" y="6400800"/>
            <a:ext cx="1428751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>
            <a:off x="450496" y="6380875"/>
            <a:ext cx="6167653" cy="1992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852198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5" y="71720"/>
            <a:ext cx="6398060" cy="12236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581150"/>
            <a:ext cx="6376895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068480" y="6569075"/>
            <a:ext cx="4114800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591" y="0"/>
            <a:ext cx="5158409" cy="63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200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6477003"/>
            <a:ext cx="3048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914400" y="4310814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 Sherman</a:t>
            </a:r>
          </a:p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Athena IT Solutions</a:t>
            </a:r>
          </a:p>
          <a:p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rick.sherman@athena-solutions.com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1814745"/>
            <a:ext cx="3863788" cy="1470025"/>
          </a:xfrm>
        </p:spPr>
        <p:txBody>
          <a:bodyPr>
            <a:normAutofit/>
          </a:bodyPr>
          <a:lstStyle>
            <a:lvl1pPr algn="l">
              <a:defRPr lang="en-US" sz="4000" b="1" kern="12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0"/>
            <a:ext cx="7315200" cy="6309360"/>
          </a:xfrm>
          <a:prstGeom prst="rect">
            <a:avLst/>
          </a:prstGeom>
        </p:spPr>
      </p:pic>
      <p:pic>
        <p:nvPicPr>
          <p:cNvPr id="12" name="Picture 57" descr="athena-it-solutions-blue-g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0133" y="6461124"/>
            <a:ext cx="1428751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569075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86836" y="6569075"/>
            <a:ext cx="1559681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450496" y="6538819"/>
            <a:ext cx="9832193" cy="302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877405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6477003"/>
            <a:ext cx="3048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914400" y="4310814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 Sherman</a:t>
            </a:r>
          </a:p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Athena IT Solutions</a:t>
            </a:r>
          </a:p>
          <a:p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rick.sherman@athena-solutions.com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8587" y="685382"/>
            <a:ext cx="4087907" cy="1470025"/>
          </a:xfrm>
        </p:spPr>
        <p:txBody>
          <a:bodyPr>
            <a:normAutofit/>
          </a:bodyPr>
          <a:lstStyle>
            <a:lvl1pPr algn="l">
              <a:defRPr lang="en-US" sz="4000" b="1" kern="12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2966" y="6459539"/>
            <a:ext cx="2913528" cy="26399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14400" y="6459538"/>
            <a:ext cx="609600" cy="2639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251" y="0"/>
            <a:ext cx="8046720" cy="6940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329" y="6141361"/>
            <a:ext cx="2133600" cy="58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149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6477003"/>
            <a:ext cx="3048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914400" y="4310814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 Sherman</a:t>
            </a:r>
          </a:p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Athena IT Solutions</a:t>
            </a:r>
          </a:p>
          <a:p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rick.sherman@athena-solutions.com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1814745"/>
            <a:ext cx="3532095" cy="1470025"/>
          </a:xfrm>
        </p:spPr>
        <p:txBody>
          <a:bodyPr>
            <a:normAutofit/>
          </a:bodyPr>
          <a:lstStyle>
            <a:lvl1pPr algn="l">
              <a:defRPr lang="en-US" sz="4000" b="1" kern="12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2966" y="6459539"/>
            <a:ext cx="2913528" cy="26399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14400" y="6459538"/>
            <a:ext cx="609600" cy="2639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280" y="0"/>
            <a:ext cx="8046720" cy="69402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25144"/>
            <a:ext cx="1666875" cy="454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137" y="5932204"/>
            <a:ext cx="2200275" cy="60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761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531158" y="5108673"/>
            <a:ext cx="45742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 Sherman</a:t>
            </a:r>
          </a:p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Athena IT Solutions</a:t>
            </a:r>
          </a:p>
          <a:p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rick.sherman@athena-solutions.com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10988" y="1267898"/>
            <a:ext cx="4574242" cy="2649679"/>
          </a:xfrm>
        </p:spPr>
        <p:txBody>
          <a:bodyPr anchor="t">
            <a:normAutofit/>
          </a:bodyPr>
          <a:lstStyle>
            <a:lvl1pPr algn="l">
              <a:defRPr lang="en-US" sz="4000" b="1" kern="12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55058" y="6459539"/>
            <a:ext cx="2913528" cy="26399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36492" y="6459538"/>
            <a:ext cx="609600" cy="2639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428" y="0"/>
            <a:ext cx="6957572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5" y="6459538"/>
            <a:ext cx="1133475" cy="30927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 bwMode="auto">
          <a:xfrm>
            <a:off x="620808" y="6424820"/>
            <a:ext cx="461362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5234428" y="6424820"/>
            <a:ext cx="541388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2705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6477003"/>
            <a:ext cx="3048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914400" y="4310814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 Sherman</a:t>
            </a:r>
          </a:p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Athena IT Solutions</a:t>
            </a:r>
          </a:p>
          <a:p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rick.sherman@athena-solutions.com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1814745"/>
            <a:ext cx="3863788" cy="1470025"/>
          </a:xfrm>
        </p:spPr>
        <p:txBody>
          <a:bodyPr>
            <a:normAutofit/>
          </a:bodyPr>
          <a:lstStyle>
            <a:lvl1pPr algn="l">
              <a:defRPr lang="en-US" sz="4000" b="1" kern="12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0"/>
            <a:ext cx="7315200" cy="6309360"/>
          </a:xfrm>
          <a:prstGeom prst="rect">
            <a:avLst/>
          </a:prstGeom>
        </p:spPr>
      </p:pic>
      <p:pic>
        <p:nvPicPr>
          <p:cNvPr id="12" name="Picture 57" descr="athena-it-solutions-blue-g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0133" y="6461124"/>
            <a:ext cx="1428751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569075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86836" y="6569075"/>
            <a:ext cx="1559681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450496" y="6538819"/>
            <a:ext cx="9832193" cy="302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50326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32" y="508000"/>
            <a:ext cx="2161645" cy="4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8322" y="1576467"/>
            <a:ext cx="11037631" cy="34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2813" b="0" i="0" baseline="0">
                <a:solidFill>
                  <a:schemeClr val="accent5"/>
                </a:solidFill>
                <a:latin typeface="BentonSans Book"/>
                <a:cs typeface="BentonSans Book"/>
              </a:defRPr>
            </a:lvl1pPr>
            <a:lvl2pPr marL="408194" indent="0">
              <a:buNone/>
              <a:defRPr/>
            </a:lvl2pPr>
            <a:lvl3pPr marL="816388" indent="0">
              <a:buNone/>
              <a:defRPr/>
            </a:lvl3pPr>
            <a:lvl4pPr marL="1224582" indent="0">
              <a:buNone/>
              <a:defRPr/>
            </a:lvl4pPr>
            <a:lvl5pPr marL="163277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1839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588420" y="1510873"/>
            <a:ext cx="4447645" cy="230114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1750" b="0" i="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  <a:lvl2pPr marL="0" indent="0">
              <a:lnSpc>
                <a:spcPct val="150000"/>
              </a:lnSpc>
              <a:buFontTx/>
              <a:buNone/>
              <a:defRPr sz="1813" baseline="0">
                <a:solidFill>
                  <a:schemeClr val="accent5"/>
                </a:solidFill>
              </a:defRPr>
            </a:lvl2pPr>
            <a:lvl3pPr marL="0" indent="0">
              <a:lnSpc>
                <a:spcPct val="150000"/>
              </a:lnSpc>
              <a:buFontTx/>
              <a:buNone/>
              <a:defRPr sz="1813" baseline="0">
                <a:solidFill>
                  <a:schemeClr val="accent5"/>
                </a:solidFill>
              </a:defRPr>
            </a:lvl3pPr>
            <a:lvl4pPr marL="0" indent="0">
              <a:lnSpc>
                <a:spcPct val="150000"/>
              </a:lnSpc>
              <a:buFontTx/>
              <a:buNone/>
              <a:defRPr sz="1813" baseline="0">
                <a:solidFill>
                  <a:schemeClr val="accent5"/>
                </a:solidFill>
              </a:defRPr>
            </a:lvl4pPr>
            <a:lvl5pPr marL="0" indent="0">
              <a:lnSpc>
                <a:spcPct val="150000"/>
              </a:lnSpc>
              <a:buFontTx/>
              <a:buNone/>
              <a:defRPr sz="1813" baseline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2"/>
          </p:nvPr>
        </p:nvSpPr>
        <p:spPr>
          <a:xfrm>
            <a:off x="7121262" y="1510873"/>
            <a:ext cx="4512468" cy="230114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marR="0" indent="0" algn="l" defTabSz="81638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50" b="0" i="0" baseline="0">
                <a:solidFill>
                  <a:srgbClr val="4C4C4C"/>
                </a:solidFill>
                <a:latin typeface="Merriweather Light"/>
                <a:cs typeface="Merriweather Light"/>
              </a:defRPr>
            </a:lvl1pPr>
            <a:lvl2pPr marL="0" indent="0">
              <a:lnSpc>
                <a:spcPct val="150000"/>
              </a:lnSpc>
              <a:buFontTx/>
              <a:buNone/>
              <a:defRPr sz="1813" baseline="0">
                <a:solidFill>
                  <a:srgbClr val="4C4C4C"/>
                </a:solidFill>
              </a:defRPr>
            </a:lvl2pPr>
            <a:lvl3pPr marL="0" indent="0">
              <a:lnSpc>
                <a:spcPct val="150000"/>
              </a:lnSpc>
              <a:buFontTx/>
              <a:buNone/>
              <a:defRPr sz="1813" baseline="0">
                <a:solidFill>
                  <a:srgbClr val="4C4C4C"/>
                </a:solidFill>
              </a:defRPr>
            </a:lvl3pPr>
            <a:lvl4pPr marL="0" indent="0">
              <a:lnSpc>
                <a:spcPct val="150000"/>
              </a:lnSpc>
              <a:buFontTx/>
              <a:buNone/>
              <a:defRPr sz="1813" baseline="0">
                <a:solidFill>
                  <a:srgbClr val="4C4C4C"/>
                </a:solidFill>
              </a:defRPr>
            </a:lvl4pPr>
            <a:lvl5pPr marL="0" indent="0">
              <a:lnSpc>
                <a:spcPct val="150000"/>
              </a:lnSpc>
              <a:buFontTx/>
              <a:buNone/>
              <a:defRPr sz="1813" baseline="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96103" y="500242"/>
            <a:ext cx="11037628" cy="34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2813" b="0" i="0" baseline="0">
                <a:solidFill>
                  <a:schemeClr val="accent5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1366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25" dirty="0">
              <a:solidFill>
                <a:prstClr val="white"/>
              </a:solidFill>
              <a:latin typeface="BentonSans Book"/>
            </a:endParaRPr>
          </a:p>
        </p:txBody>
      </p:sp>
      <p:pic>
        <p:nvPicPr>
          <p:cNvPr id="7" name="Picture 6" descr="Bottom_Viz_August-0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28"/>
          <a:stretch/>
        </p:blipFill>
        <p:spPr>
          <a:xfrm>
            <a:off x="0" y="2688167"/>
            <a:ext cx="12192000" cy="2627630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8322" y="1576467"/>
            <a:ext cx="11037631" cy="34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2813" b="0" i="0" baseline="0">
                <a:solidFill>
                  <a:schemeClr val="accent5"/>
                </a:solidFill>
                <a:latin typeface="BentonSans Book"/>
                <a:cs typeface="BentonSans Book"/>
              </a:defRPr>
            </a:lvl1pPr>
            <a:lvl2pPr marL="408194" indent="0">
              <a:buNone/>
              <a:defRPr/>
            </a:lvl2pPr>
            <a:lvl3pPr marL="816388" indent="0">
              <a:buNone/>
              <a:defRPr/>
            </a:lvl3pPr>
            <a:lvl4pPr marL="1224582" indent="0">
              <a:buNone/>
              <a:defRPr/>
            </a:lvl4pPr>
            <a:lvl5pPr marL="163277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9332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25" dirty="0">
              <a:solidFill>
                <a:prstClr val="white"/>
              </a:solidFill>
              <a:latin typeface="BentonSans Book"/>
            </a:endParaRPr>
          </a:p>
        </p:txBody>
      </p:sp>
      <p:pic>
        <p:nvPicPr>
          <p:cNvPr id="5" name="Picture 4" descr="SectionDivider-03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58" r="12503"/>
          <a:stretch/>
        </p:blipFill>
        <p:spPr>
          <a:xfrm>
            <a:off x="0" y="1968503"/>
            <a:ext cx="12192000" cy="4568613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8322" y="1576467"/>
            <a:ext cx="11037631" cy="34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2813" b="0" i="0" baseline="0">
                <a:solidFill>
                  <a:schemeClr val="accent5"/>
                </a:solidFill>
                <a:latin typeface="BentonSans Book"/>
                <a:cs typeface="BentonSans Book"/>
              </a:defRPr>
            </a:lvl1pPr>
            <a:lvl2pPr marL="408194" indent="0">
              <a:buNone/>
              <a:defRPr/>
            </a:lvl2pPr>
            <a:lvl3pPr marL="816388" indent="0">
              <a:buNone/>
              <a:defRPr/>
            </a:lvl3pPr>
            <a:lvl4pPr marL="1224582" indent="0">
              <a:buNone/>
              <a:defRPr/>
            </a:lvl4pPr>
            <a:lvl5pPr marL="163277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460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ew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25" dirty="0">
              <a:solidFill>
                <a:prstClr val="white"/>
              </a:solidFill>
              <a:latin typeface="BentonSans Book"/>
            </a:endParaRPr>
          </a:p>
        </p:txBody>
      </p:sp>
      <p:pic>
        <p:nvPicPr>
          <p:cNvPr id="7" name="Picture 6" descr="SectionDivider-0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1"/>
          <a:stretch/>
        </p:blipFill>
        <p:spPr>
          <a:xfrm>
            <a:off x="0" y="2455336"/>
            <a:ext cx="12192000" cy="3958167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8322" y="1576467"/>
            <a:ext cx="11037631" cy="34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2813" b="0" i="0" baseline="0">
                <a:solidFill>
                  <a:schemeClr val="accent5"/>
                </a:solidFill>
                <a:latin typeface="BentonSans Book"/>
                <a:cs typeface="BentonSans Book"/>
              </a:defRPr>
            </a:lvl1pPr>
            <a:lvl2pPr marL="408194" indent="0">
              <a:buNone/>
              <a:defRPr/>
            </a:lvl2pPr>
            <a:lvl3pPr marL="816388" indent="0">
              <a:buNone/>
              <a:defRPr/>
            </a:lvl3pPr>
            <a:lvl4pPr marL="1224582" indent="0">
              <a:buNone/>
              <a:defRPr/>
            </a:lvl4pPr>
            <a:lvl5pPr marL="163277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5502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7" y="498919"/>
            <a:ext cx="11057577" cy="34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2813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6539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eve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7" y="498919"/>
            <a:ext cx="11057577" cy="34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2813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587064" y="1577929"/>
            <a:ext cx="11062328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969" indent="0">
              <a:spcBef>
                <a:spcPts val="0"/>
              </a:spcBef>
              <a:spcAft>
                <a:spcPts val="375"/>
              </a:spcAft>
              <a:buSzPct val="100000"/>
              <a:buFont typeface="+mj-lt"/>
              <a:buNone/>
              <a:tabLst/>
              <a:defRPr sz="1750" b="0" i="0" baseline="0">
                <a:solidFill>
                  <a:srgbClr val="4C4C4C"/>
                </a:solidFill>
                <a:latin typeface="Merriweather Light"/>
                <a:cs typeface="Merriweather Light"/>
              </a:defRPr>
            </a:lvl1pPr>
            <a:lvl2pPr marL="180578" indent="0">
              <a:spcBef>
                <a:spcPts val="0"/>
              </a:spcBef>
              <a:spcAft>
                <a:spcPts val="375"/>
              </a:spcAft>
              <a:buSzPct val="100000"/>
              <a:buFont typeface="+mj-lt"/>
              <a:buNone/>
              <a:defRPr sz="1500" baseline="0">
                <a:solidFill>
                  <a:schemeClr val="accent5"/>
                </a:solidFill>
              </a:defRPr>
            </a:lvl2pPr>
            <a:lvl3pPr marL="320477" indent="0">
              <a:spcBef>
                <a:spcPts val="0"/>
              </a:spcBef>
              <a:spcAft>
                <a:spcPts val="375"/>
              </a:spcAft>
              <a:buSzPct val="100000"/>
              <a:buFont typeface="+mj-lt"/>
              <a:buNone/>
              <a:defRPr sz="1313" baseline="0">
                <a:solidFill>
                  <a:schemeClr val="accent5"/>
                </a:solidFill>
              </a:defRPr>
            </a:lvl3pPr>
            <a:lvl4pPr marL="463352" indent="0">
              <a:spcBef>
                <a:spcPts val="0"/>
              </a:spcBef>
              <a:spcAft>
                <a:spcPts val="375"/>
              </a:spcAft>
              <a:buSzPct val="100000"/>
              <a:buFont typeface="+mj-lt"/>
              <a:buNone/>
              <a:defRPr sz="1125" baseline="0">
                <a:solidFill>
                  <a:schemeClr val="accent5"/>
                </a:solidFill>
              </a:defRPr>
            </a:lvl4pPr>
            <a:lvl5pPr marL="1504156" indent="-214313">
              <a:buSzPct val="100000"/>
              <a:buFont typeface="+mj-lt"/>
              <a:buAutoNum type="arabicPeriod"/>
              <a:defRPr sz="10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6829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02" y="2032001"/>
            <a:ext cx="7610943" cy="415498"/>
          </a:xfrm>
        </p:spPr>
        <p:txBody>
          <a:bodyPr/>
          <a:lstStyle>
            <a:lvl1pPr>
              <a:defRPr sz="3375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967567" y="3111500"/>
            <a:ext cx="67310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50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  <a:lvl2pPr marL="408194" indent="0">
              <a:buNone/>
              <a:defRPr sz="625"/>
            </a:lvl2pPr>
            <a:lvl3pPr marL="816388" indent="0">
              <a:buNone/>
              <a:defRPr sz="625"/>
            </a:lvl3pPr>
            <a:lvl4pPr marL="1224582" indent="0">
              <a:buNone/>
              <a:defRPr sz="625"/>
            </a:lvl4pPr>
            <a:lvl5pPr marL="1632776" indent="0">
              <a:buNone/>
              <a:defRPr sz="6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8195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586964" y="1577931"/>
            <a:ext cx="11062328" cy="1029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25438" indent="-321469">
              <a:spcBef>
                <a:spcPts val="0"/>
              </a:spcBef>
              <a:spcAft>
                <a:spcPts val="375"/>
              </a:spcAft>
              <a:buSzPct val="100000"/>
              <a:buFont typeface="+mj-lt"/>
              <a:buAutoNum type="arabicPeriod"/>
              <a:tabLst/>
              <a:defRPr sz="175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  <a:lvl2pPr marL="466328" indent="-285750">
              <a:spcBef>
                <a:spcPts val="0"/>
              </a:spcBef>
              <a:spcAft>
                <a:spcPts val="375"/>
              </a:spcAft>
              <a:buSzPct val="100000"/>
              <a:buFont typeface="+mj-lt"/>
              <a:buAutoNum type="romanUcPeriod"/>
              <a:defRPr sz="150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2pPr>
            <a:lvl3pPr marL="606227" indent="-285750">
              <a:spcBef>
                <a:spcPts val="0"/>
              </a:spcBef>
              <a:spcAft>
                <a:spcPts val="375"/>
              </a:spcAft>
              <a:buSzPct val="100000"/>
              <a:buFont typeface="+mj-lt"/>
              <a:buAutoNum type="arabicPeriod"/>
              <a:defRPr sz="1313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3pPr>
            <a:lvl4pPr marL="677664" indent="-214313">
              <a:spcBef>
                <a:spcPts val="0"/>
              </a:spcBef>
              <a:spcAft>
                <a:spcPts val="375"/>
              </a:spcAft>
              <a:buSzPct val="100000"/>
              <a:buFont typeface="+mj-lt"/>
              <a:buAutoNum type="arabicPeriod"/>
              <a:defRPr sz="1125" baseline="0">
                <a:solidFill>
                  <a:schemeClr val="accent5"/>
                </a:solidFill>
              </a:defRPr>
            </a:lvl4pPr>
            <a:lvl5pPr marL="1289843" indent="0">
              <a:buSzPct val="100000"/>
              <a:buFont typeface="+mj-lt"/>
              <a:buNone/>
              <a:defRPr sz="10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7" y="498919"/>
            <a:ext cx="11057577" cy="34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2813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7560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587064" y="1577931"/>
            <a:ext cx="11061517" cy="1029193"/>
          </a:xfrm>
          <a:prstGeom prst="rect">
            <a:avLst/>
          </a:prstGeom>
        </p:spPr>
        <p:txBody>
          <a:bodyPr wrap="square" lIns="0" tIns="0" rIns="0" bIns="0" numCol="1" spcCol="365760">
            <a:spAutoFit/>
          </a:bodyPr>
          <a:lstStyle>
            <a:lvl1pPr marL="3969" indent="171450">
              <a:spcBef>
                <a:spcPts val="0"/>
              </a:spcBef>
              <a:spcAft>
                <a:spcPts val="375"/>
              </a:spcAft>
              <a:buSzPct val="100000"/>
              <a:buFont typeface="Arial"/>
              <a:buChar char="•"/>
              <a:tabLst/>
              <a:defRPr sz="1750" baseline="0">
                <a:solidFill>
                  <a:srgbClr val="4C4C4C"/>
                </a:solidFill>
                <a:latin typeface="Merriweather Light"/>
                <a:cs typeface="Merriweather Light"/>
              </a:defRPr>
            </a:lvl1pPr>
            <a:lvl2pPr marL="180578" indent="170656">
              <a:spcBef>
                <a:spcPts val="0"/>
              </a:spcBef>
              <a:spcAft>
                <a:spcPts val="375"/>
              </a:spcAft>
              <a:buSzPct val="100000"/>
              <a:buFont typeface="Arial"/>
              <a:buChar char="•"/>
              <a:defRPr sz="150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2pPr>
            <a:lvl3pPr marL="320477" indent="170656">
              <a:spcBef>
                <a:spcPts val="0"/>
              </a:spcBef>
              <a:spcAft>
                <a:spcPts val="375"/>
              </a:spcAft>
              <a:buSzPct val="100000"/>
              <a:buFont typeface="Arial"/>
              <a:buChar char="•"/>
              <a:defRPr sz="1313" baseline="0">
                <a:solidFill>
                  <a:schemeClr val="accent5"/>
                </a:solidFill>
              </a:defRPr>
            </a:lvl3pPr>
            <a:lvl4pPr marL="641946" indent="-178594">
              <a:spcBef>
                <a:spcPts val="0"/>
              </a:spcBef>
              <a:spcAft>
                <a:spcPts val="375"/>
              </a:spcAft>
              <a:buSzPct val="100000"/>
              <a:buFont typeface="Arial"/>
              <a:buChar char="•"/>
              <a:defRPr sz="1125" baseline="0">
                <a:solidFill>
                  <a:schemeClr val="accent5"/>
                </a:solidFill>
              </a:defRPr>
            </a:lvl4pPr>
            <a:lvl5pPr marL="1504156" indent="-214313">
              <a:buSzPct val="100000"/>
              <a:buFont typeface="+mj-lt"/>
              <a:buAutoNum type="arabicPeriod"/>
              <a:defRPr sz="10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7" y="498919"/>
            <a:ext cx="11057577" cy="34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2813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78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6477003"/>
            <a:ext cx="3048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486836" y="4857661"/>
            <a:ext cx="46185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 Sherman</a:t>
            </a:r>
          </a:p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Athena IT Solutions</a:t>
            </a:r>
          </a:p>
          <a:p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rick.sherman@athena-solutions.com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6836" y="1814745"/>
            <a:ext cx="6147046" cy="1470025"/>
          </a:xfrm>
        </p:spPr>
        <p:txBody>
          <a:bodyPr>
            <a:normAutofit/>
          </a:bodyPr>
          <a:lstStyle>
            <a:lvl1pPr algn="l">
              <a:defRPr lang="en-US" sz="4000" b="1" kern="12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57" descr="athena-it-solutions-blue-g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0133" y="6461124"/>
            <a:ext cx="1428751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569075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86836" y="6569075"/>
            <a:ext cx="1559681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450496" y="6538819"/>
            <a:ext cx="9832193" cy="302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591" y="-4873"/>
            <a:ext cx="5158409" cy="63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509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587776" y="1578127"/>
            <a:ext cx="4953000" cy="1029193"/>
          </a:xfrm>
          <a:prstGeom prst="rect">
            <a:avLst/>
          </a:prstGeom>
        </p:spPr>
        <p:txBody>
          <a:bodyPr wrap="square" lIns="0" tIns="0" rIns="0" bIns="0" numCol="1" spcCol="365760">
            <a:spAutoFit/>
          </a:bodyPr>
          <a:lstStyle>
            <a:lvl1pPr marL="3969" indent="171450">
              <a:spcBef>
                <a:spcPts val="0"/>
              </a:spcBef>
              <a:spcAft>
                <a:spcPts val="375"/>
              </a:spcAft>
              <a:buSzPct val="100000"/>
              <a:buFont typeface="Arial"/>
              <a:buChar char="•"/>
              <a:tabLst/>
              <a:defRPr sz="175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  <a:lvl2pPr marL="180578" indent="170656">
              <a:spcBef>
                <a:spcPts val="0"/>
              </a:spcBef>
              <a:spcAft>
                <a:spcPts val="375"/>
              </a:spcAft>
              <a:buSzPct val="100000"/>
              <a:buFont typeface="Arial"/>
              <a:buChar char="•"/>
              <a:defRPr sz="150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2pPr>
            <a:lvl3pPr marL="320477" indent="170656">
              <a:spcBef>
                <a:spcPts val="0"/>
              </a:spcBef>
              <a:spcAft>
                <a:spcPts val="375"/>
              </a:spcAft>
              <a:buSzPct val="100000"/>
              <a:buFont typeface="Arial"/>
              <a:buChar char="•"/>
              <a:defRPr sz="1313" baseline="0">
                <a:solidFill>
                  <a:schemeClr val="accent5"/>
                </a:solidFill>
              </a:defRPr>
            </a:lvl3pPr>
            <a:lvl4pPr marL="641946" indent="-178594">
              <a:spcBef>
                <a:spcPts val="0"/>
              </a:spcBef>
              <a:spcAft>
                <a:spcPts val="375"/>
              </a:spcAft>
              <a:buSzPct val="100000"/>
              <a:buFont typeface="Arial"/>
              <a:buChar char="•"/>
              <a:defRPr sz="1125" baseline="0">
                <a:solidFill>
                  <a:schemeClr val="accent5"/>
                </a:solidFill>
              </a:defRPr>
            </a:lvl4pPr>
            <a:lvl5pPr marL="1504156" indent="-214313">
              <a:buSzPct val="100000"/>
              <a:buFont typeface="+mj-lt"/>
              <a:buAutoNum type="arabicPeriod"/>
              <a:defRPr sz="10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93256" y="1577931"/>
            <a:ext cx="4953000" cy="1029193"/>
          </a:xfrm>
          <a:prstGeom prst="rect">
            <a:avLst/>
          </a:prstGeom>
        </p:spPr>
        <p:txBody>
          <a:bodyPr wrap="square" lIns="0" tIns="0" rIns="0" bIns="0" numCol="1" spcCol="365760">
            <a:spAutoFit/>
          </a:bodyPr>
          <a:lstStyle>
            <a:lvl1pPr marL="3969" indent="171450">
              <a:spcBef>
                <a:spcPts val="0"/>
              </a:spcBef>
              <a:spcAft>
                <a:spcPts val="375"/>
              </a:spcAft>
              <a:buSzPct val="100000"/>
              <a:buFont typeface="Arial"/>
              <a:buChar char="•"/>
              <a:tabLst/>
              <a:defRPr sz="175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  <a:lvl2pPr marL="180578" indent="170656">
              <a:spcBef>
                <a:spcPts val="0"/>
              </a:spcBef>
              <a:spcAft>
                <a:spcPts val="375"/>
              </a:spcAft>
              <a:buSzPct val="100000"/>
              <a:buFont typeface="Arial"/>
              <a:buChar char="•"/>
              <a:defRPr sz="150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2pPr>
            <a:lvl3pPr marL="320477" indent="170656">
              <a:spcBef>
                <a:spcPts val="0"/>
              </a:spcBef>
              <a:spcAft>
                <a:spcPts val="375"/>
              </a:spcAft>
              <a:buSzPct val="100000"/>
              <a:buFont typeface="Arial"/>
              <a:buChar char="•"/>
              <a:defRPr sz="1313" baseline="0">
                <a:solidFill>
                  <a:schemeClr val="accent5"/>
                </a:solidFill>
              </a:defRPr>
            </a:lvl3pPr>
            <a:lvl4pPr marL="641946" indent="-178594">
              <a:spcBef>
                <a:spcPts val="0"/>
              </a:spcBef>
              <a:spcAft>
                <a:spcPts val="375"/>
              </a:spcAft>
              <a:buSzPct val="100000"/>
              <a:buFont typeface="Arial"/>
              <a:buChar char="•"/>
              <a:defRPr sz="1125" baseline="0">
                <a:solidFill>
                  <a:schemeClr val="accent5"/>
                </a:solidFill>
              </a:defRPr>
            </a:lvl4pPr>
            <a:lvl5pPr marL="1504156" indent="-214313">
              <a:buSzPct val="100000"/>
              <a:buFont typeface="+mj-lt"/>
              <a:buAutoNum type="arabicPeriod"/>
              <a:defRPr sz="10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7" y="498919"/>
            <a:ext cx="11057577" cy="34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2813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8993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6108169" y="1573127"/>
            <a:ext cx="5541123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SzPct val="100000"/>
              <a:buFont typeface="Arial"/>
              <a:buNone/>
              <a:defRPr sz="1750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  <a:lvl2pPr marL="212328" indent="0">
              <a:buSzPct val="100000"/>
              <a:buFont typeface="Arial"/>
              <a:buNone/>
              <a:defRPr sz="1500">
                <a:solidFill>
                  <a:schemeClr val="accent5"/>
                </a:solidFill>
              </a:defRPr>
            </a:lvl2pPr>
            <a:lvl3pPr marL="432594" indent="0">
              <a:buSzPct val="100000"/>
              <a:buFont typeface="Arial"/>
              <a:buNone/>
              <a:defRPr sz="1313">
                <a:solidFill>
                  <a:schemeClr val="accent5"/>
                </a:solidFill>
              </a:defRPr>
            </a:lvl3pPr>
            <a:lvl4pPr marL="865188" indent="0">
              <a:buSzPct val="100000"/>
              <a:buFont typeface="Arial"/>
              <a:buNone/>
              <a:defRPr sz="1125">
                <a:solidFill>
                  <a:schemeClr val="accent5"/>
                </a:solidFill>
              </a:defRPr>
            </a:lvl4pPr>
            <a:lvl5pPr marL="1504156" indent="-214313">
              <a:buSzPct val="100000"/>
              <a:buFont typeface="+mj-lt"/>
              <a:buAutoNum type="arabicPeriod"/>
              <a:defRPr sz="10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7066" y="1557565"/>
            <a:ext cx="5016500" cy="4506611"/>
          </a:xfrm>
          <a:prstGeom prst="rect">
            <a:avLst/>
          </a:prstGeom>
          <a:ln w="6350" cmpd="sng">
            <a:solidFill>
              <a:srgbClr val="666666"/>
            </a:solidFill>
          </a:ln>
        </p:spPr>
        <p:txBody>
          <a:bodyPr lIns="91440" tIns="45720" rIns="91440" bIns="45720"/>
          <a:lstStyle>
            <a:lvl1pPr marL="0" indent="0">
              <a:buFontTx/>
              <a:buNone/>
              <a:defRPr sz="1750">
                <a:solidFill>
                  <a:srgbClr val="4C4C4C"/>
                </a:solidFill>
                <a:latin typeface="Merriweather Light"/>
                <a:cs typeface="Merriweather 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7" y="498919"/>
            <a:ext cx="11057577" cy="34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2813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5893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87065" y="1577929"/>
            <a:ext cx="11061443" cy="44658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Pct val="120000"/>
              <a:buFontTx/>
              <a:buNone/>
              <a:defRPr sz="1750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7" y="498919"/>
            <a:ext cx="11057577" cy="34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2813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1905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Image_NoColor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666666"/>
            </a:solidFill>
          </a:ln>
        </p:spPr>
        <p:txBody>
          <a:bodyPr lIns="91440" tIns="45720" rIns="91440" bIns="45720"/>
          <a:lstStyle>
            <a:lvl1pPr marL="0" indent="0">
              <a:buFontTx/>
              <a:buNone/>
              <a:defRPr sz="1750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50211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8002"/>
          </a:xfrm>
          <a:prstGeom prst="rect">
            <a:avLst/>
          </a:prstGeom>
          <a:ln w="6350" cmpd="sng">
            <a:solidFill>
              <a:schemeClr val="tx1"/>
            </a:solidFill>
          </a:ln>
        </p:spPr>
        <p:txBody>
          <a:bodyPr lIns="91440" tIns="45720" rIns="91440" bIns="45720"/>
          <a:lstStyle>
            <a:lvl1pPr marL="0" indent="0">
              <a:buFontTx/>
              <a:buNone/>
              <a:defRPr sz="1750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4407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6735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8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25" dirty="0">
              <a:solidFill>
                <a:prstClr val="white"/>
              </a:solidFill>
              <a:latin typeface="BentonSans Book"/>
            </a:endParaRPr>
          </a:p>
        </p:txBody>
      </p:sp>
      <p:pic>
        <p:nvPicPr>
          <p:cNvPr id="3" name="Picture 6" descr="tableau_rg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335" y="2672295"/>
            <a:ext cx="7281333" cy="151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6074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/>
          <a:lstStyle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" y="994152"/>
            <a:ext cx="5637161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54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3992" y="501098"/>
            <a:ext cx="11037093" cy="3463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1935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92" y="501098"/>
            <a:ext cx="11037093" cy="346313"/>
          </a:xfrm>
        </p:spPr>
        <p:txBody>
          <a:bodyPr/>
          <a:lstStyle>
            <a:lvl1pPr algn="l">
              <a:defRPr b="1">
                <a:solidFill>
                  <a:srgbClr val="1F497D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497D"/>
                </a:solidFill>
                <a:latin typeface="Verdana" pitchFamily="34" charset="0"/>
              </a:defRPr>
            </a:lvl1pPr>
            <a:lvl2pPr algn="l">
              <a:defRPr>
                <a:solidFill>
                  <a:srgbClr val="1F497D"/>
                </a:solidFill>
                <a:latin typeface="Verdana" pitchFamily="34" charset="0"/>
              </a:defRPr>
            </a:lvl2pPr>
            <a:lvl3pPr algn="l">
              <a:defRPr>
                <a:solidFill>
                  <a:srgbClr val="1F497D"/>
                </a:solidFill>
                <a:latin typeface="Verdana" pitchFamily="34" charset="0"/>
              </a:defRPr>
            </a:lvl3pPr>
            <a:lvl4pPr algn="l">
              <a:defRPr>
                <a:solidFill>
                  <a:srgbClr val="1F497D"/>
                </a:solidFill>
                <a:latin typeface="Verdana" pitchFamily="34" charset="0"/>
              </a:defRPr>
            </a:lvl4pPr>
            <a:lvl5pPr algn="l">
              <a:defRPr>
                <a:solidFill>
                  <a:srgbClr val="1F497D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815578">
              <a:defRPr/>
            </a:pPr>
            <a:endParaRPr lang="en-US" sz="1625" dirty="0">
              <a:solidFill>
                <a:srgbClr val="666666"/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815578">
              <a:defRPr/>
            </a:pPr>
            <a:r>
              <a:rPr lang="en-US" sz="1625">
                <a:solidFill>
                  <a:srgbClr val="666666"/>
                </a:solidFill>
                <a:ea typeface="ＭＳ Ｐゴシック" charset="0"/>
              </a:rPr>
              <a:t>Copyright © 2017 Athena IT Solutions   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815578">
              <a:defRPr/>
            </a:pPr>
            <a:fld id="{EE758620-A278-4073-965E-27CF8C21930D}" type="slidenum">
              <a:rPr lang="en-US" sz="1625" smtClean="0">
                <a:solidFill>
                  <a:srgbClr val="666666"/>
                </a:solidFill>
                <a:ea typeface="ＭＳ Ｐゴシック" charset="0"/>
              </a:rPr>
              <a:pPr defTabSz="815578">
                <a:defRPr/>
              </a:pPr>
              <a:t>‹#›</a:t>
            </a:fld>
            <a:endParaRPr lang="en-US" sz="1625" dirty="0">
              <a:solidFill>
                <a:srgbClr val="666666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025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/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9" y="0"/>
            <a:ext cx="12173964" cy="6858000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773988" y="2108204"/>
            <a:ext cx="8448195" cy="23489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baseline="0">
                <a:solidFill>
                  <a:schemeClr val="tx1"/>
                </a:solidFill>
                <a:latin typeface="Gill Sans MT"/>
                <a:cs typeface="Gill Sans MT"/>
              </a:defRPr>
            </a:lvl1pPr>
            <a:lvl2pPr>
              <a:defRPr sz="1050">
                <a:solidFill>
                  <a:srgbClr val="666666"/>
                </a:solidFill>
                <a:latin typeface="+mn-lt"/>
              </a:defRPr>
            </a:lvl2pPr>
            <a:lvl3pPr>
              <a:defRPr sz="1050">
                <a:solidFill>
                  <a:srgbClr val="666666"/>
                </a:solidFill>
                <a:latin typeface="+mn-lt"/>
              </a:defRPr>
            </a:lvl3pPr>
            <a:lvl4pPr>
              <a:defRPr sz="1050">
                <a:solidFill>
                  <a:srgbClr val="666666"/>
                </a:solidFill>
                <a:latin typeface="+mn-lt"/>
              </a:defRPr>
            </a:lvl4pPr>
            <a:lvl5pPr>
              <a:defRPr sz="1050">
                <a:solidFill>
                  <a:srgbClr val="666666"/>
                </a:solidFill>
                <a:latin typeface="+mn-lt"/>
              </a:defRPr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“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7721600" y="4457202"/>
            <a:ext cx="3454400" cy="431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="0" i="1" baseline="0">
                <a:solidFill>
                  <a:schemeClr val="bg1">
                    <a:lumMod val="75000"/>
                  </a:schemeClr>
                </a:solidFill>
                <a:latin typeface="Gill Sans MT"/>
                <a:cs typeface="Gill Sans MT"/>
              </a:defRPr>
            </a:lvl1pPr>
            <a:lvl2pPr>
              <a:defRPr sz="1050">
                <a:solidFill>
                  <a:srgbClr val="666666"/>
                </a:solidFill>
                <a:latin typeface="+mn-lt"/>
              </a:defRPr>
            </a:lvl2pPr>
            <a:lvl3pPr>
              <a:defRPr sz="1050">
                <a:solidFill>
                  <a:srgbClr val="666666"/>
                </a:solidFill>
                <a:latin typeface="+mn-lt"/>
              </a:defRPr>
            </a:lvl3pPr>
            <a:lvl4pPr>
              <a:defRPr sz="1050">
                <a:solidFill>
                  <a:srgbClr val="666666"/>
                </a:solidFill>
                <a:latin typeface="+mn-lt"/>
              </a:defRPr>
            </a:lvl4pPr>
            <a:lvl5pPr>
              <a:defRPr sz="1050">
                <a:solidFill>
                  <a:srgbClr val="666666"/>
                </a:solidFill>
                <a:latin typeface="+mn-lt"/>
              </a:defRPr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- </a:t>
            </a:r>
            <a:r>
              <a:rPr lang="en-US" dirty="0" err="1"/>
              <a:t>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5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6477003"/>
            <a:ext cx="3048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450496" y="5143956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 Sherman</a:t>
            </a:r>
          </a:p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Athena IT Solutions</a:t>
            </a:r>
          </a:p>
          <a:p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rick.sherman@athena-solutions.com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6837" y="1814745"/>
            <a:ext cx="5958787" cy="1470025"/>
          </a:xfrm>
        </p:spPr>
        <p:txBody>
          <a:bodyPr>
            <a:normAutofit/>
          </a:bodyPr>
          <a:lstStyle>
            <a:lvl1pPr algn="l">
              <a:defRPr lang="en-US" sz="4000" b="1" kern="12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111190" y="656011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86837" y="6569075"/>
            <a:ext cx="1144740" cy="187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450496" y="6538819"/>
            <a:ext cx="9832193" cy="302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33" y="264738"/>
            <a:ext cx="2200275" cy="600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3" y="3407"/>
            <a:ext cx="5571081" cy="68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236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"/>
            <a:ext cx="12173964" cy="685799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85011" y="2810932"/>
            <a:ext cx="6399445" cy="103928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3300" b="0" i="0" baseline="0">
                <a:solidFill>
                  <a:srgbClr val="1F447D"/>
                </a:solidFill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" y="3748543"/>
            <a:ext cx="5637161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54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560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6477003"/>
            <a:ext cx="3048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914400" y="4310814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 Sherman</a:t>
            </a:r>
          </a:p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Athena IT Solutions</a:t>
            </a:r>
          </a:p>
          <a:p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rick.sherman@athena-solutions.com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95835" y="1317813"/>
            <a:ext cx="4150660" cy="1966958"/>
          </a:xfrm>
        </p:spPr>
        <p:txBody>
          <a:bodyPr>
            <a:normAutofit/>
          </a:bodyPr>
          <a:lstStyle>
            <a:lvl1pPr algn="l">
              <a:defRPr lang="en-US" sz="4000" b="1" kern="12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2966" y="6459539"/>
            <a:ext cx="2913528" cy="26399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14400" y="6459538"/>
            <a:ext cx="609600" cy="2639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251" y="0"/>
            <a:ext cx="8046720" cy="6940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125" y="6305155"/>
            <a:ext cx="1666875" cy="4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7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338203"/>
            <a:ext cx="10363200" cy="1901827"/>
          </a:xfrm>
        </p:spPr>
        <p:txBody>
          <a:bodyPr anchor="t"/>
          <a:lstStyle>
            <a:lvl1pPr algn="l">
              <a:defRPr sz="3600" b="1" cap="none">
                <a:solidFill>
                  <a:srgbClr val="7030A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950384" y="3602050"/>
            <a:ext cx="10363200" cy="72231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FFC000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4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543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600"/>
            <a:ext cx="11300883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308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600"/>
            <a:ext cx="11300883" cy="5410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325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600"/>
            <a:ext cx="11300883" cy="5410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4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ic &amp;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5" y="71720"/>
            <a:ext cx="5993864" cy="12236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581150"/>
            <a:ext cx="5972699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6509" y="6569074"/>
            <a:ext cx="3054672" cy="1968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86836" y="6569074"/>
            <a:ext cx="773793" cy="196851"/>
          </a:xfrm>
        </p:spPr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pic>
        <p:nvPicPr>
          <p:cNvPr id="10" name="Picture 57" descr="athena-it-solutions-blue-g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948" y="6373811"/>
            <a:ext cx="1428751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13525" y="1581150"/>
            <a:ext cx="5481493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613525" y="71721"/>
            <a:ext cx="5481493" cy="12236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57070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71719"/>
            <a:ext cx="11322049" cy="14570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71638"/>
            <a:ext cx="11300883" cy="4729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6884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133008"/>
            <a:ext cx="11300884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554366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647" y="990600"/>
            <a:ext cx="554366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692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133008"/>
            <a:ext cx="11300884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5543665" cy="2733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647" y="990600"/>
            <a:ext cx="5543665" cy="2733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FF1A81-5D7B-44A1-B3A6-A20B437C0CF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07999" y="3724275"/>
            <a:ext cx="11300884" cy="2733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096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49878"/>
            <a:ext cx="11322049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11300884" cy="48185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7998" y="5809128"/>
            <a:ext cx="11305313" cy="591671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4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014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49878"/>
            <a:ext cx="11322049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11300884" cy="4182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7998" y="5172636"/>
            <a:ext cx="11305313" cy="1228164"/>
          </a:xfr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4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5312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ent Sidebar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74817"/>
            <a:ext cx="11322049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781124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8894" y="990600"/>
            <a:ext cx="340441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3909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debar 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74817"/>
            <a:ext cx="11322049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781124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8894" y="990600"/>
            <a:ext cx="3404418" cy="54102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4399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idebar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74817"/>
            <a:ext cx="11322049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781124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8894" y="990600"/>
            <a:ext cx="3404418" cy="5410200"/>
          </a:xfrm>
        </p:spPr>
        <p:txBody>
          <a:bodyPr/>
          <a:lstStyle>
            <a:lvl1pPr>
              <a:defRPr sz="2000"/>
            </a:lvl1pPr>
            <a:lvl2pPr marL="548640" indent="-182880">
              <a:defRPr sz="1600"/>
            </a:lvl2pPr>
            <a:lvl3pPr marL="822960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6149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Content Sidebar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74817"/>
            <a:ext cx="11322049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8" y="990600"/>
            <a:ext cx="428171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5029" y="990600"/>
            <a:ext cx="6958283" cy="5410200"/>
          </a:xfrm>
        </p:spPr>
        <p:txBody>
          <a:bodyPr/>
          <a:lstStyle>
            <a:lvl1pPr>
              <a:defRPr sz="2000"/>
            </a:lvl1pPr>
            <a:lvl2pPr marL="548640" indent="-182880">
              <a:defRPr sz="1600"/>
            </a:lvl2pPr>
            <a:lvl3pPr marL="822960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4349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ent Sideb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74817"/>
            <a:ext cx="11326478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8577812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0" y="990600"/>
            <a:ext cx="2669312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167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5" y="71720"/>
            <a:ext cx="5993864" cy="12236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581150"/>
            <a:ext cx="5972699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6509" y="6569074"/>
            <a:ext cx="3054672" cy="1968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86836" y="6569074"/>
            <a:ext cx="773793" cy="196851"/>
          </a:xfrm>
        </p:spPr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13525" y="0"/>
            <a:ext cx="5578475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249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debar 65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74817"/>
            <a:ext cx="11326478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649963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4131" y="990600"/>
            <a:ext cx="4739181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950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idebar 65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74817"/>
            <a:ext cx="11326478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649963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4131" y="990600"/>
            <a:ext cx="4739181" cy="5410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318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Sidebar 65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74817"/>
            <a:ext cx="11326478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649963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4131" y="990600"/>
            <a:ext cx="4739181" cy="5410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049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idebar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74817"/>
            <a:ext cx="11322049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7811248" cy="2716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8894" y="990600"/>
            <a:ext cx="3404418" cy="5410200"/>
          </a:xfrm>
        </p:spPr>
        <p:txBody>
          <a:bodyPr/>
          <a:lstStyle>
            <a:lvl1pPr>
              <a:defRPr sz="2000"/>
            </a:lvl1pPr>
            <a:lvl2pPr marL="548640" indent="-182880">
              <a:defRPr sz="1600"/>
            </a:lvl2pPr>
            <a:lvl3pPr marL="822960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3873C3-5DEE-4595-B449-414687589A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00609" y="3779837"/>
            <a:ext cx="7811248" cy="2716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253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ide Bar 2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91443"/>
            <a:ext cx="11300884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781124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8894" y="990600"/>
            <a:ext cx="3404418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8404465" y="3733800"/>
            <a:ext cx="3404418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173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91443"/>
            <a:ext cx="11300884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630012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0073" y="990600"/>
            <a:ext cx="4893239" cy="266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6920073" y="3733800"/>
            <a:ext cx="4888810" cy="2667000"/>
          </a:xfrm>
        </p:spPr>
        <p:txBody>
          <a:bodyPr/>
          <a:lstStyle>
            <a:lvl1pPr>
              <a:defRPr lang="en-US" sz="2400" dirty="0" smtClean="0">
                <a:solidFill>
                  <a:schemeClr val="tx1"/>
                </a:solidFill>
                <a:latin typeface="Merriweather Light"/>
                <a:ea typeface="+mn-ea"/>
                <a:cs typeface="+mn-cs"/>
              </a:defRPr>
            </a:lvl1pPr>
            <a:lvl2pPr>
              <a:defRPr lang="en-US" sz="2000" dirty="0" smtClean="0">
                <a:solidFill>
                  <a:schemeClr val="tx1"/>
                </a:solidFill>
                <a:latin typeface="Merriweather Light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Merriweather Light"/>
              </a:defRPr>
            </a:lvl3pPr>
            <a:lvl4pPr>
              <a:defRPr lang="en-US" sz="1800" dirty="0" smtClean="0">
                <a:solidFill>
                  <a:schemeClr val="tx1"/>
                </a:solidFill>
                <a:latin typeface="Merriweather Light"/>
              </a:defRPr>
            </a:lvl4pPr>
            <a:lvl5pPr>
              <a:defRPr lang="en-US" sz="1800" dirty="0">
                <a:solidFill>
                  <a:schemeClr val="tx1"/>
                </a:solidFill>
                <a:latin typeface="Merriweather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407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558331"/>
            <a:ext cx="7832413" cy="1735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2377433"/>
            <a:ext cx="7811248" cy="3591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8894" y="558331"/>
            <a:ext cx="3404418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8404465" y="3301531"/>
            <a:ext cx="3404418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999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0384" y="3781425"/>
            <a:ext cx="10363200" cy="1397000"/>
          </a:xfrm>
        </p:spPr>
        <p:txBody>
          <a:bodyPr anchor="t"/>
          <a:lstStyle>
            <a:lvl1pPr algn="l">
              <a:defRPr sz="3600" b="1" cap="none">
                <a:solidFill>
                  <a:srgbClr val="7030A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3144841"/>
            <a:ext cx="10363200" cy="72231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FFC000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6271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0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24" y="109373"/>
            <a:ext cx="11311154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624" y="990600"/>
            <a:ext cx="5542743" cy="5410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1332" y="990600"/>
            <a:ext cx="5542743" cy="5410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242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&amp; 1 Pic 2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87694"/>
            <a:ext cx="11322049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624" y="990600"/>
            <a:ext cx="6629211" cy="5410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1412" y="990600"/>
            <a:ext cx="4542663" cy="5410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678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de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380" y="71720"/>
            <a:ext cx="5993864" cy="12236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0545" y="1581150"/>
            <a:ext cx="5972699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839722" y="6569074"/>
            <a:ext cx="3054672" cy="1968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163333" y="6569074"/>
            <a:ext cx="773793" cy="196851"/>
          </a:xfrm>
        </p:spPr>
        <p:txBody>
          <a:bodyPr/>
          <a:lstStyle>
            <a:lvl1pPr algn="r">
              <a:defRPr/>
            </a:lvl1pPr>
          </a:lstStyle>
          <a:p>
            <a:fld id="{159366D3-820C-4652-9392-B5C17F0C53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15847" y="0"/>
            <a:ext cx="5578475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50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2 &amp; 1 Pic 2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87694"/>
            <a:ext cx="11322049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624" y="990600"/>
            <a:ext cx="6629211" cy="5410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7700" y="990600"/>
            <a:ext cx="3536375" cy="5410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1318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78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23155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0" y="96007"/>
            <a:ext cx="11554885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0"/>
            <a:ext cx="11415058" cy="2628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3771900"/>
            <a:ext cx="11415058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091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49878"/>
            <a:ext cx="11322049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5510415" cy="5410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896" y="990600"/>
            <a:ext cx="5510415" cy="5410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4140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49878"/>
            <a:ext cx="11322049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5510415" cy="5410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896" y="990600"/>
            <a:ext cx="5510415" cy="5410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8784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62755"/>
            <a:ext cx="11322049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833" y="990601"/>
            <a:ext cx="5544689" cy="257348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001" y="990601"/>
            <a:ext cx="5544689" cy="257348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86833" y="3699189"/>
            <a:ext cx="5544689" cy="263926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65001" y="3699187"/>
            <a:ext cx="5544689" cy="2660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75206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62755"/>
            <a:ext cx="11322049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1"/>
            <a:ext cx="6161741" cy="5368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281" y="990601"/>
            <a:ext cx="5022601" cy="257348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786281" y="3699187"/>
            <a:ext cx="5022601" cy="2660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6416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600"/>
            <a:ext cx="10871200" cy="133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381250"/>
            <a:ext cx="10883900" cy="4019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86005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602"/>
            <a:ext cx="10871200" cy="2731169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3761877"/>
            <a:ext cx="10883900" cy="2638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933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4139" y="914400"/>
            <a:ext cx="6879106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839722" y="6569074"/>
            <a:ext cx="3054672" cy="1968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163333" y="6569074"/>
            <a:ext cx="773793" cy="196851"/>
          </a:xfrm>
        </p:spPr>
        <p:txBody>
          <a:bodyPr/>
          <a:lstStyle>
            <a:lvl1pPr algn="r">
              <a:defRPr/>
            </a:lvl1pPr>
          </a:lstStyle>
          <a:p>
            <a:fld id="{159366D3-820C-4652-9392-B5C17F0C53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15848" y="0"/>
            <a:ext cx="483736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C81639-0462-49FB-8AC9-1206216B917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5848" y="1770611"/>
            <a:ext cx="4837360" cy="34165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2881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9358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9137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86836" y="0"/>
            <a:ext cx="11576048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1"/>
            <a:ext cx="11373659" cy="1154084"/>
          </a:xfrm>
          <a:solidFill>
            <a:srgbClr val="FFC000">
              <a:alpha val="40000"/>
            </a:srgbClr>
          </a:solidFill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2211188"/>
            <a:ext cx="11373659" cy="418961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260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86836" y="0"/>
            <a:ext cx="11576048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1"/>
            <a:ext cx="11373659" cy="893858"/>
          </a:xfrm>
          <a:solidFill>
            <a:srgbClr val="FFC000">
              <a:alpha val="40000"/>
            </a:srgbClr>
          </a:solidFill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963972"/>
            <a:ext cx="11373659" cy="44368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14882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ubtitle 2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1" y="108069"/>
            <a:ext cx="11373659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508001" y="990601"/>
            <a:ext cx="11373659" cy="611622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anchor="ctr"/>
          <a:lstStyle>
            <a:lvl1pPr marL="0" indent="0">
              <a:buNone/>
              <a:defRPr lang="en-US" sz="3600" dirty="0">
                <a:solidFill>
                  <a:schemeClr val="tx1"/>
                </a:solidFill>
                <a:latin typeface="BentonSans Book"/>
                <a:ea typeface="+mj-ea"/>
                <a:cs typeface="+mj-cs"/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747880"/>
            <a:ext cx="11373659" cy="4652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 dirty="0"/>
              <a:t>Copyright © 2017 Athena IT Solutions   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9834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ubtitle 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1" y="108069"/>
            <a:ext cx="11373659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508001" y="990601"/>
            <a:ext cx="11373659" cy="611622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anchor="ctr"/>
          <a:lstStyle>
            <a:lvl1pPr marL="0" indent="0">
              <a:buNone/>
              <a:defRPr lang="en-US" sz="3600" dirty="0">
                <a:solidFill>
                  <a:schemeClr val="tx1"/>
                </a:solidFill>
                <a:latin typeface="BentonSans Book"/>
                <a:ea typeface="+mj-ea"/>
                <a:cs typeface="+mj-cs"/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747880"/>
            <a:ext cx="11373659" cy="46529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 dirty="0"/>
              <a:t>Copyright © 2017 Athena IT Solutions   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9420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86836" y="130180"/>
            <a:ext cx="11394824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4"/>
            <a:ext cx="11373659" cy="448585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582311"/>
            <a:ext cx="11373659" cy="48184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59523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89445" y="98615"/>
            <a:ext cx="11310011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1"/>
            <a:ext cx="5491020" cy="661554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745676"/>
            <a:ext cx="5491019" cy="46551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6234545" y="1742211"/>
            <a:ext cx="5652656" cy="46551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6875" y="990601"/>
            <a:ext cx="5620326" cy="661554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7479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0" y="200025"/>
            <a:ext cx="11379201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1"/>
            <a:ext cx="11395825" cy="1031928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2087990"/>
            <a:ext cx="5491019" cy="431281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6234545" y="2084525"/>
            <a:ext cx="5652656" cy="431281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234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0" y="209550"/>
            <a:ext cx="11379202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1"/>
            <a:ext cx="11395825" cy="546886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675054"/>
            <a:ext cx="11379201" cy="148084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508000" y="3293461"/>
            <a:ext cx="11379203" cy="310387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404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title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4139" y="1246908"/>
            <a:ext cx="6879106" cy="5153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839722" y="6569074"/>
            <a:ext cx="3054672" cy="1968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163333" y="6569074"/>
            <a:ext cx="773793" cy="196851"/>
          </a:xfrm>
        </p:spPr>
        <p:txBody>
          <a:bodyPr/>
          <a:lstStyle>
            <a:lvl1pPr algn="r">
              <a:defRPr/>
            </a:lvl1pPr>
          </a:lstStyle>
          <a:p>
            <a:fld id="{159366D3-820C-4652-9392-B5C17F0C53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15848" y="0"/>
            <a:ext cx="483736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C81639-0462-49FB-8AC9-1206216B917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5848" y="2169625"/>
            <a:ext cx="4837360" cy="34165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29E3E1-16B2-43A8-A945-9693FC36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139" y="232756"/>
            <a:ext cx="6879105" cy="10141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518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0" y="131880"/>
            <a:ext cx="11379201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508001" y="990601"/>
            <a:ext cx="11395825" cy="546886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anchor="ctr"/>
          <a:lstStyle>
            <a:lvl1pPr marL="0" indent="0">
              <a:buNone/>
              <a:defRPr sz="28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675051"/>
            <a:ext cx="5491019" cy="472574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6234545" y="1671588"/>
            <a:ext cx="5652656" cy="472574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6962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5" y="90770"/>
            <a:ext cx="10892366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76400"/>
            <a:ext cx="5334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676400"/>
            <a:ext cx="5334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08000" y="990604"/>
            <a:ext cx="5384800" cy="609599"/>
          </a:xfrm>
          <a:solidFill>
            <a:srgbClr val="FFC000">
              <a:alpha val="40000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096001" y="990603"/>
            <a:ext cx="5283201" cy="609599"/>
          </a:xfrm>
          <a:solidFill>
            <a:srgbClr val="FFC000">
              <a:alpha val="40000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6864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1" y="123091"/>
            <a:ext cx="11395824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508001" y="990601"/>
            <a:ext cx="11395825" cy="546886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anchor="ctr"/>
          <a:lstStyle>
            <a:lvl1pPr marL="0" indent="0">
              <a:buNone/>
              <a:defRPr sz="28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675051"/>
            <a:ext cx="5491019" cy="47257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6234545" y="1671589"/>
            <a:ext cx="5652656" cy="2325879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6251168" y="4074924"/>
            <a:ext cx="5652656" cy="2325879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973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1" y="123091"/>
            <a:ext cx="11395824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508001" y="990601"/>
            <a:ext cx="11395825" cy="618233"/>
          </a:xfrm>
          <a:solidFill>
            <a:srgbClr val="FFC000">
              <a:alpha val="40000"/>
            </a:srgbClr>
          </a:solidFill>
        </p:spPr>
        <p:txBody>
          <a:bodyPr anchor="ctr"/>
          <a:lstStyle>
            <a:lvl1pPr marL="0" indent="0">
              <a:buNone/>
              <a:defRPr sz="32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727811"/>
            <a:ext cx="7871068" cy="47257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8449407" y="1724349"/>
            <a:ext cx="3437793" cy="4729211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0586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llow 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1" y="123091"/>
            <a:ext cx="11395824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508001" y="990601"/>
            <a:ext cx="11395825" cy="909936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anchor="ctr"/>
          <a:lstStyle>
            <a:lvl1pPr marL="0" indent="0">
              <a:buNone/>
              <a:defRPr sz="32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2019300"/>
            <a:ext cx="7871068" cy="4434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8449407" y="2016052"/>
            <a:ext cx="3437793" cy="443750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55391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3/4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1" y="123091"/>
            <a:ext cx="11395824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508001" y="990601"/>
            <a:ext cx="11395825" cy="618233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anchor="ctr"/>
          <a:lstStyle>
            <a:lvl1pPr marL="0" indent="0">
              <a:buNone/>
              <a:defRPr sz="32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727811"/>
            <a:ext cx="7871068" cy="47257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8439654" y="1724350"/>
            <a:ext cx="3437793" cy="221566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0A46158-6860-4DBC-A5D8-9349E0B9B4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654" y="3940018"/>
            <a:ext cx="3437793" cy="2513542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0992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0" y="123096"/>
            <a:ext cx="11395826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508001" y="990601"/>
            <a:ext cx="11395825" cy="546886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anchor="ctr"/>
          <a:lstStyle>
            <a:lvl1pPr marL="0" indent="0">
              <a:buNone/>
              <a:defRPr sz="28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675054"/>
            <a:ext cx="11379201" cy="148084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508000" y="3293461"/>
            <a:ext cx="11379203" cy="310387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94519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0" y="158260"/>
            <a:ext cx="11379201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508000" y="990601"/>
            <a:ext cx="5532581" cy="661554"/>
          </a:xfrm>
          <a:solidFill>
            <a:srgbClr val="FFC000">
              <a:alpha val="40000"/>
            </a:srgbClr>
          </a:solidFill>
        </p:spPr>
        <p:txBody>
          <a:bodyPr anchor="ctr"/>
          <a:lstStyle>
            <a:lvl1pPr marL="0" indent="0">
              <a:buNone/>
              <a:defRPr sz="28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745676"/>
            <a:ext cx="5491019" cy="465512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6234545" y="1742211"/>
            <a:ext cx="5652656" cy="465512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66875" y="990601"/>
            <a:ext cx="5620326" cy="661554"/>
          </a:xfrm>
          <a:solidFill>
            <a:srgbClr val="FFC000">
              <a:alpha val="40000"/>
            </a:srgbClr>
          </a:solidFill>
        </p:spPr>
        <p:txBody>
          <a:bodyPr anchor="ctr"/>
          <a:lstStyle>
            <a:lvl1pPr marL="0" indent="0">
              <a:buNone/>
              <a:defRPr sz="28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0064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1" y="96713"/>
            <a:ext cx="11395826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508001" y="990601"/>
            <a:ext cx="11395825" cy="1031928"/>
          </a:xfrm>
          <a:solidFill>
            <a:srgbClr val="FFC000">
              <a:alpha val="40000"/>
            </a:srgbClr>
          </a:solidFill>
        </p:spPr>
        <p:txBody>
          <a:bodyPr anchor="ctr"/>
          <a:lstStyle>
            <a:lvl1pPr marL="0" indent="0">
              <a:buNone/>
              <a:defRPr sz="32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2087990"/>
            <a:ext cx="5491019" cy="431281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6234545" y="2084525"/>
            <a:ext cx="5652656" cy="431281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64240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86836" y="114299"/>
            <a:ext cx="11576048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508001" y="990601"/>
            <a:ext cx="11395825" cy="546886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anchor="ctr"/>
          <a:lstStyle>
            <a:lvl1pPr marL="0" indent="0">
              <a:buNone/>
              <a:defRPr sz="28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675051"/>
            <a:ext cx="5491019" cy="47257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6234545" y="1671589"/>
            <a:ext cx="5652656" cy="232587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6251168" y="4074924"/>
            <a:ext cx="5652656" cy="232587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604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5" y="71720"/>
            <a:ext cx="6398060" cy="12363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76374"/>
            <a:ext cx="6376895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591" y="0"/>
            <a:ext cx="5158409" cy="63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27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0" y="123088"/>
            <a:ext cx="11554884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1"/>
            <a:ext cx="11395825" cy="546886"/>
          </a:xfrm>
          <a:solidFill>
            <a:srgbClr val="FFC000">
              <a:alpha val="40000"/>
            </a:srgb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675054"/>
            <a:ext cx="11379201" cy="242761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508000" y="4167401"/>
            <a:ext cx="11379203" cy="222993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06692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684" y="0"/>
            <a:ext cx="11887200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1"/>
            <a:ext cx="11395825" cy="546886"/>
          </a:xfrm>
          <a:solidFill>
            <a:srgbClr val="FFC000">
              <a:alpha val="40000"/>
            </a:srgb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675054"/>
            <a:ext cx="11379201" cy="242761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508000" y="4167401"/>
            <a:ext cx="11379203" cy="222993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0091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684" y="0"/>
            <a:ext cx="11887200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1"/>
            <a:ext cx="11373659" cy="530702"/>
          </a:xfrm>
          <a:solidFill>
            <a:srgbClr val="FFC000">
              <a:alpha val="40000"/>
            </a:srgbClr>
          </a:solidFill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586041"/>
            <a:ext cx="11373659" cy="48147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7563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76400"/>
            <a:ext cx="5334000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676400"/>
            <a:ext cx="5334000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508000" y="990604"/>
            <a:ext cx="5384800" cy="609599"/>
          </a:xfrm>
          <a:solidFill>
            <a:srgbClr val="FFC000">
              <a:alpha val="40000"/>
            </a:srgbClr>
          </a:solidFill>
        </p:spPr>
        <p:txBody>
          <a:bodyPr>
            <a:normAutofit/>
          </a:bodyPr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096001" y="990603"/>
            <a:ext cx="5283201" cy="609599"/>
          </a:xfrm>
          <a:solidFill>
            <a:srgbClr val="FFC000">
              <a:alpha val="40000"/>
            </a:srgbClr>
          </a:solidFill>
        </p:spPr>
        <p:txBody>
          <a:bodyPr>
            <a:normAutofit/>
          </a:bodyPr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5252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0" y="0"/>
            <a:ext cx="11554883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1"/>
            <a:ext cx="11373659" cy="530702"/>
          </a:xfrm>
          <a:solidFill>
            <a:srgbClr val="FFC000">
              <a:alpha val="40000"/>
            </a:srgbClr>
          </a:solidFill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586041"/>
            <a:ext cx="11373659" cy="48147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9075"/>
            <a:ext cx="4114800" cy="196850"/>
          </a:xfrm>
        </p:spPr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836" y="6569075"/>
            <a:ext cx="1559681" cy="196850"/>
          </a:xfrm>
        </p:spPr>
        <p:txBody>
          <a:bodyPr/>
          <a:lstStyle/>
          <a:p>
            <a:fld id="{FE3135D1-0C18-4D9E-8500-BE5873EFF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251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0" y="99756"/>
            <a:ext cx="11379201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990601"/>
            <a:ext cx="5532581" cy="480752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anchor="ctr"/>
          <a:lstStyle>
            <a:lvl1pPr marL="0" indent="0">
              <a:buNone/>
              <a:defRPr sz="24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0" y="1579419"/>
            <a:ext cx="5491019" cy="482138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6234545" y="1575954"/>
            <a:ext cx="5652656" cy="482138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34545" y="990601"/>
            <a:ext cx="5652656" cy="480752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anchor="ctr"/>
          <a:lstStyle>
            <a:lvl1pPr marL="0" indent="0">
              <a:buNone/>
              <a:defRPr sz="24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8233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0" y="99756"/>
            <a:ext cx="11379201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990601"/>
            <a:ext cx="5532581" cy="480752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anchor="ctr"/>
          <a:lstStyle>
            <a:lvl1pPr marL="0" indent="0">
              <a:buNone/>
              <a:defRPr sz="24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0" y="1579419"/>
            <a:ext cx="5491019" cy="482138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6234545" y="1575954"/>
            <a:ext cx="5652656" cy="482138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34545" y="990601"/>
            <a:ext cx="5652656" cy="480752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anchor="ctr"/>
          <a:lstStyle>
            <a:lvl1pPr marL="0" indent="0">
              <a:buNone/>
              <a:defRPr sz="24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8162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0" y="99756"/>
            <a:ext cx="11379201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990601"/>
            <a:ext cx="5532581" cy="480752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anchor="ctr"/>
          <a:lstStyle>
            <a:lvl1pPr marL="0" indent="0">
              <a:buNone/>
              <a:defRPr sz="24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0" y="1579419"/>
            <a:ext cx="5491019" cy="48213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6234545" y="1575954"/>
            <a:ext cx="5652656" cy="48213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34545" y="990601"/>
            <a:ext cx="5652656" cy="480752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anchor="ctr"/>
          <a:lstStyle>
            <a:lvl1pPr marL="0" indent="0">
              <a:buNone/>
              <a:defRPr sz="24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21195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684" y="0"/>
            <a:ext cx="11887200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4"/>
            <a:ext cx="11373659" cy="448585"/>
          </a:xfrm>
          <a:solidFill>
            <a:srgbClr val="92D050">
              <a:alpha val="40000"/>
            </a:srgbClr>
          </a:solidFill>
        </p:spPr>
        <p:txBody>
          <a:bodyPr/>
          <a:lstStyle>
            <a:lvl1pPr marL="0" indent="0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582311"/>
            <a:ext cx="11373659" cy="48184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6165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684" y="0"/>
            <a:ext cx="11887200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1"/>
            <a:ext cx="11373659" cy="661554"/>
          </a:xfrm>
          <a:solidFill>
            <a:srgbClr val="92D050">
              <a:alpha val="40000"/>
            </a:srgbClr>
          </a:solidFill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745676"/>
            <a:ext cx="11373659" cy="46551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923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-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5" y="71720"/>
            <a:ext cx="6398060" cy="12363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76374"/>
            <a:ext cx="6376895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1738" y="6569075"/>
            <a:ext cx="3021616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86836" y="6569075"/>
            <a:ext cx="1324379" cy="196850"/>
          </a:xfrm>
        </p:spPr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5952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684" y="0"/>
            <a:ext cx="11887200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990601"/>
            <a:ext cx="5532581" cy="661554"/>
          </a:xfrm>
          <a:solidFill>
            <a:srgbClr val="99FF33">
              <a:alpha val="40000"/>
            </a:srgb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745676"/>
            <a:ext cx="5491019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6234545" y="1742211"/>
            <a:ext cx="5652656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6875" y="990601"/>
            <a:ext cx="5532581" cy="661554"/>
          </a:xfrm>
          <a:solidFill>
            <a:srgbClr val="99FF33">
              <a:alpha val="40000"/>
            </a:srgb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68144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684" y="0"/>
            <a:ext cx="11887200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4"/>
            <a:ext cx="5460779" cy="472439"/>
          </a:xfrm>
          <a:solidFill>
            <a:srgbClr val="99FF33">
              <a:alpha val="40000"/>
            </a:srgbClr>
          </a:solidFill>
        </p:spPr>
        <p:txBody>
          <a:bodyPr/>
          <a:lstStyle>
            <a:lvl1pPr marL="0" indent="0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566407"/>
            <a:ext cx="5491019" cy="48343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6234545" y="1566408"/>
            <a:ext cx="5652656" cy="48309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35071" y="990601"/>
            <a:ext cx="5532581" cy="464488"/>
          </a:xfrm>
          <a:solidFill>
            <a:srgbClr val="99FF33">
              <a:alpha val="40000"/>
            </a:srgbClr>
          </a:solidFill>
        </p:spPr>
        <p:txBody>
          <a:bodyPr/>
          <a:lstStyle>
            <a:lvl1pPr marL="0" indent="0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0355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684" y="0"/>
            <a:ext cx="11887200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1"/>
            <a:ext cx="11395825" cy="661554"/>
          </a:xfrm>
          <a:solidFill>
            <a:srgbClr val="99FF33">
              <a:alpha val="40000"/>
            </a:srgb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745676"/>
            <a:ext cx="5491019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6234545" y="1742211"/>
            <a:ext cx="5652656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6601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0" y="0"/>
            <a:ext cx="11554883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0"/>
            <a:ext cx="10854441" cy="2628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3771900"/>
            <a:ext cx="10854441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03039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601"/>
            <a:ext cx="5334000" cy="257348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990601"/>
            <a:ext cx="5334000" cy="257348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544944" y="3699189"/>
            <a:ext cx="5334000" cy="263926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082144" y="3699187"/>
            <a:ext cx="5334000" cy="2660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978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33" y="6316666"/>
            <a:ext cx="1220893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6477003"/>
            <a:ext cx="3048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" y="3"/>
            <a:ext cx="121920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1814745"/>
            <a:ext cx="10363200" cy="1470025"/>
          </a:xfrm>
        </p:spPr>
        <p:txBody>
          <a:bodyPr>
            <a:normAutofit/>
          </a:bodyPr>
          <a:lstStyle>
            <a:lvl1pPr algn="ctr">
              <a:defRPr lang="en-US" sz="3200" b="1" kern="1200" dirty="0" smtClean="0">
                <a:solidFill>
                  <a:srgbClr val="7030A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919124" y="3284766"/>
            <a:ext cx="10363200" cy="1029325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FFC000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7823200" y="4983166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 Sherman</a:t>
            </a:r>
          </a:p>
          <a:p>
            <a:r>
              <a:rPr lang="en-US" altLang="en-US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Athena IT Solutions</a:t>
            </a:r>
          </a:p>
          <a:p>
            <a:r>
              <a:rPr lang="en-US" altLang="en-US" sz="12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rick.sherman@athena-solutions.com 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4038600" y="6483351"/>
            <a:ext cx="4114800" cy="196850"/>
          </a:xfrm>
        </p:spPr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86836" y="6459539"/>
            <a:ext cx="1559681" cy="196850"/>
          </a:xfrm>
        </p:spPr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79348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8994"/>
            <a:ext cx="10972800" cy="43871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6768" y="6478812"/>
            <a:ext cx="182880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35D1-0C18-4D9E-8500-BE5873EFF8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09600" y="988105"/>
            <a:ext cx="10972800" cy="639762"/>
          </a:xfrm>
          <a:solidFill>
            <a:srgbClr val="9966FF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970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8994"/>
            <a:ext cx="10972800" cy="43871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6768" y="6478812"/>
            <a:ext cx="182880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35D1-0C18-4D9E-8500-BE5873EFF8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09600" y="988105"/>
            <a:ext cx="10972800" cy="639762"/>
          </a:xfrm>
          <a:solidFill>
            <a:srgbClr val="9966FF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334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684" y="0"/>
            <a:ext cx="11887200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1"/>
            <a:ext cx="11373659" cy="661554"/>
          </a:xfrm>
          <a:solidFill>
            <a:srgbClr val="9933FF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745676"/>
            <a:ext cx="11373659" cy="46551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2614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684" y="0"/>
            <a:ext cx="11887200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990601"/>
            <a:ext cx="5532581" cy="661554"/>
          </a:xfrm>
          <a:solidFill>
            <a:srgbClr val="9933FF">
              <a:alpha val="40000"/>
            </a:srgb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745676"/>
            <a:ext cx="5491019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6234545" y="1742211"/>
            <a:ext cx="5652656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6875" y="990601"/>
            <a:ext cx="5532581" cy="661554"/>
          </a:xfrm>
          <a:solidFill>
            <a:srgbClr val="9933FF">
              <a:alpha val="40000"/>
            </a:srgb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560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9647" y="49878"/>
            <a:ext cx="5539236" cy="6921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554366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647" y="990600"/>
            <a:ext cx="554366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14019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684" y="0"/>
            <a:ext cx="11887200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1"/>
            <a:ext cx="11373659" cy="1080960"/>
          </a:xfrm>
          <a:solidFill>
            <a:srgbClr val="9933FF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2160576"/>
            <a:ext cx="11373659" cy="42402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78184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86836" y="0"/>
            <a:ext cx="11576048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990601"/>
            <a:ext cx="5532581" cy="661554"/>
          </a:xfrm>
          <a:solidFill>
            <a:srgbClr val="9933FF">
              <a:alpha val="40000"/>
            </a:srgb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1745676"/>
            <a:ext cx="5491019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6234545" y="1742211"/>
            <a:ext cx="5652656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6875" y="990601"/>
            <a:ext cx="5532581" cy="661554"/>
          </a:xfrm>
          <a:solidFill>
            <a:srgbClr val="9933FF">
              <a:alpha val="40000"/>
            </a:srgb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69960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8994"/>
            <a:ext cx="10972800" cy="43871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35D1-0C18-4D9E-8500-BE5873EFF8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09600" y="988105"/>
            <a:ext cx="10972800" cy="639762"/>
          </a:xfrm>
          <a:solidFill>
            <a:srgbClr val="9966FF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1237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8994"/>
            <a:ext cx="10972800" cy="43871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35D1-0C18-4D9E-8500-BE5873EFF8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09600" y="988105"/>
            <a:ext cx="10972800" cy="639762"/>
          </a:xfrm>
          <a:solidFill>
            <a:srgbClr val="9966FF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7679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6477003"/>
            <a:ext cx="3048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7823200" y="4983166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7878D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 Sherman</a:t>
            </a:r>
          </a:p>
          <a:p>
            <a:r>
              <a:rPr lang="en-US" altLang="en-US" b="1" dirty="0">
                <a:solidFill>
                  <a:srgbClr val="7878D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Athena IT Solutions</a:t>
            </a:r>
          </a:p>
          <a:p>
            <a:r>
              <a:rPr lang="en-US" altLang="en-US" sz="1200" b="1" dirty="0">
                <a:solidFill>
                  <a:srgbClr val="7878D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rick.sherman@athena-solutions.com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33" y="6316666"/>
            <a:ext cx="1220893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6" y="3"/>
            <a:ext cx="91535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1814745"/>
            <a:ext cx="10363200" cy="1470025"/>
          </a:xfrm>
        </p:spPr>
        <p:txBody>
          <a:bodyPr>
            <a:normAutofit/>
          </a:bodyPr>
          <a:lstStyle>
            <a:lvl1pPr algn="ctr">
              <a:defRPr lang="en-US" sz="4000" b="1" kern="1200" dirty="0" smtClean="0">
                <a:solidFill>
                  <a:srgbClr val="7030A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38600" y="6483351"/>
            <a:ext cx="4114800" cy="196850"/>
          </a:xfrm>
        </p:spPr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486836" y="6459539"/>
            <a:ext cx="1559681" cy="196850"/>
          </a:xfrm>
        </p:spPr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9157771" y="3"/>
            <a:ext cx="3034229" cy="950913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289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4 Content"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684" y="0"/>
            <a:ext cx="11887200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990601"/>
            <a:ext cx="11373659" cy="108096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2160576"/>
            <a:ext cx="11373659" cy="424022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26729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990602"/>
            <a:ext cx="11373659" cy="812073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0" y="1881051"/>
            <a:ext cx="11373659" cy="451974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74553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917" y="1901628"/>
            <a:ext cx="10871179" cy="663548"/>
          </a:xfrm>
        </p:spPr>
        <p:txBody>
          <a:bodyPr anchor="t"/>
          <a:lstStyle>
            <a:lvl1pPr algn="l">
              <a:defRPr sz="3200" b="1" cap="none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917" y="1121841"/>
            <a:ext cx="10871179" cy="72231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834196" y="2622658"/>
            <a:ext cx="9447901" cy="37781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41583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35" y="71720"/>
            <a:ext cx="11231948" cy="6921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935" y="988105"/>
            <a:ext cx="11005465" cy="639762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935" y="1714500"/>
            <a:ext cx="11244943" cy="47643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26767" y="6478810"/>
            <a:ext cx="182880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sz="800"/>
              <a:t>Slide</a:t>
            </a:r>
            <a:r>
              <a:rPr lang="en-US"/>
              <a:t> </a:t>
            </a:r>
            <a:fld id="{FE3135D1-0C18-4D9E-8500-BE5873EFF8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571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86836" y="0"/>
            <a:ext cx="11576048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990600"/>
            <a:ext cx="53340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5200" y="990600"/>
            <a:ext cx="53340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0" y="3771900"/>
            <a:ext cx="53340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45200" y="3771900"/>
            <a:ext cx="53340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87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image" Target="../media/image12.emf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990600"/>
            <a:ext cx="1130088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Test	</a:t>
            </a:r>
          </a:p>
          <a:p>
            <a:pPr lvl="1"/>
            <a:r>
              <a:rPr lang="en-GB" dirty="0"/>
              <a:t>Test				</a:t>
            </a:r>
          </a:p>
          <a:p>
            <a:pPr lvl="2"/>
            <a:r>
              <a:rPr lang="en-GB" dirty="0"/>
              <a:t> Test 3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9" name="Rectangle 51"/>
          <p:cNvSpPr>
            <a:spLocks noGrp="1" noChangeArrowheads="1"/>
          </p:cNvSpPr>
          <p:nvPr>
            <p:ph type="title"/>
          </p:nvPr>
        </p:nvSpPr>
        <p:spPr bwMode="white">
          <a:xfrm>
            <a:off x="486834" y="71720"/>
            <a:ext cx="11322049" cy="69215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31" name="Picture 57" descr="athena-it-solutions-blue-gr"/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0133" y="6461124"/>
            <a:ext cx="1428751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569075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86836" y="6569075"/>
            <a:ext cx="1559681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50496" y="6538819"/>
            <a:ext cx="9832193" cy="302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0906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966" r:id="rId2"/>
    <p:sldLayoutId id="2147484977" r:id="rId3"/>
    <p:sldLayoutId id="2147484988" r:id="rId4"/>
    <p:sldLayoutId id="2147484994" r:id="rId5"/>
    <p:sldLayoutId id="2147484995" r:id="rId6"/>
    <p:sldLayoutId id="2147484951" r:id="rId7"/>
    <p:sldLayoutId id="2147484954" r:id="rId8"/>
    <p:sldLayoutId id="2147484962" r:id="rId9"/>
    <p:sldLayoutId id="2147484963" r:id="rId10"/>
    <p:sldLayoutId id="2147484938" r:id="rId11"/>
    <p:sldLayoutId id="2147484939" r:id="rId12"/>
    <p:sldLayoutId id="2147484940" r:id="rId13"/>
    <p:sldLayoutId id="2147484930" r:id="rId14"/>
    <p:sldLayoutId id="2147484870" r:id="rId15"/>
    <p:sldLayoutId id="2147484871" r:id="rId16"/>
    <p:sldLayoutId id="2147484946" r:id="rId17"/>
    <p:sldLayoutId id="2147484985" r:id="rId18"/>
    <p:sldLayoutId id="2147484998" r:id="rId19"/>
    <p:sldLayoutId id="2147484953" r:id="rId20"/>
    <p:sldLayoutId id="2147484872" r:id="rId21"/>
    <p:sldLayoutId id="2147484996" r:id="rId22"/>
    <p:sldLayoutId id="2147484949" r:id="rId23"/>
    <p:sldLayoutId id="2147484950" r:id="rId24"/>
    <p:sldLayoutId id="2147484947" r:id="rId25"/>
    <p:sldLayoutId id="2147484990" r:id="rId26"/>
    <p:sldLayoutId id="2147484989" r:id="rId27"/>
    <p:sldLayoutId id="2147485003" r:id="rId28"/>
    <p:sldLayoutId id="2147484986" r:id="rId29"/>
    <p:sldLayoutId id="2147484997" r:id="rId30"/>
    <p:sldLayoutId id="2147485001" r:id="rId31"/>
    <p:sldLayoutId id="2147485002" r:id="rId32"/>
    <p:sldLayoutId id="2147484991" r:id="rId33"/>
    <p:sldLayoutId id="2147484948" r:id="rId34"/>
    <p:sldLayoutId id="2147484993" r:id="rId35"/>
    <p:sldLayoutId id="2147484987" r:id="rId36"/>
    <p:sldLayoutId id="2147484869" r:id="rId37"/>
    <p:sldLayoutId id="2147484935" r:id="rId38"/>
    <p:sldLayoutId id="2147484937" r:id="rId39"/>
    <p:sldLayoutId id="2147484952" r:id="rId40"/>
    <p:sldLayoutId id="2147484873" r:id="rId41"/>
    <p:sldLayoutId id="2147484874" r:id="rId42"/>
    <p:sldLayoutId id="2147484875" r:id="rId43"/>
    <p:sldLayoutId id="2147484876" r:id="rId44"/>
    <p:sldLayoutId id="2147484936" r:id="rId45"/>
    <p:sldLayoutId id="2147484877" r:id="rId46"/>
    <p:sldLayoutId id="2147484934" r:id="rId47"/>
    <p:sldLayoutId id="2147484878" r:id="rId48"/>
    <p:sldLayoutId id="2147484879" r:id="rId49"/>
    <p:sldLayoutId id="2147484880" r:id="rId50"/>
    <p:sldLayoutId id="2147484881" r:id="rId51"/>
    <p:sldLayoutId id="2147484882" r:id="rId52"/>
    <p:sldLayoutId id="2147484883" r:id="rId53"/>
    <p:sldLayoutId id="2147484884" r:id="rId54"/>
    <p:sldLayoutId id="2147484992" r:id="rId55"/>
    <p:sldLayoutId id="2147484886" r:id="rId56"/>
    <p:sldLayoutId id="2147484891" r:id="rId57"/>
    <p:sldLayoutId id="2147484895" r:id="rId58"/>
    <p:sldLayoutId id="2147484897" r:id="rId59"/>
    <p:sldLayoutId id="2147484896" r:id="rId60"/>
    <p:sldLayoutId id="2147484901" r:id="rId61"/>
    <p:sldLayoutId id="2147484899" r:id="rId62"/>
    <p:sldLayoutId id="2147484979" r:id="rId63"/>
    <p:sldLayoutId id="2147484981" r:id="rId64"/>
    <p:sldLayoutId id="2147484980" r:id="rId65"/>
    <p:sldLayoutId id="2147484769" r:id="rId66"/>
    <p:sldLayoutId id="2147484759" r:id="rId67"/>
    <p:sldLayoutId id="2147484763" r:id="rId68"/>
    <p:sldLayoutId id="2147484771" r:id="rId69"/>
    <p:sldLayoutId id="2147484775" r:id="rId70"/>
    <p:sldLayoutId id="2147484898" r:id="rId71"/>
    <p:sldLayoutId id="2147484904" r:id="rId72"/>
    <p:sldLayoutId id="2147484767" r:id="rId73"/>
    <p:sldLayoutId id="2147484799" r:id="rId74"/>
    <p:sldLayoutId id="2147484982" r:id="rId75"/>
    <p:sldLayoutId id="2147484999" r:id="rId76"/>
    <p:sldLayoutId id="2147484984" r:id="rId77"/>
    <p:sldLayoutId id="2147484885" r:id="rId78"/>
    <p:sldLayoutId id="2147484887" r:id="rId79"/>
    <p:sldLayoutId id="2147484893" r:id="rId80"/>
    <p:sldLayoutId id="2147484892" r:id="rId81"/>
    <p:sldLayoutId id="2147484894" r:id="rId82"/>
    <p:sldLayoutId id="2147484744" r:id="rId83"/>
    <p:sldLayoutId id="2147484748" r:id="rId84"/>
    <p:sldLayoutId id="2147484865" r:id="rId85"/>
    <p:sldLayoutId id="2147484903" r:id="rId86"/>
    <p:sldLayoutId id="2147484905" r:id="rId87"/>
    <p:sldLayoutId id="2147484888" r:id="rId88"/>
    <p:sldLayoutId id="2147484900" r:id="rId89"/>
    <p:sldLayoutId id="2147484890" r:id="rId90"/>
    <p:sldLayoutId id="2147484764" r:id="rId91"/>
    <p:sldLayoutId id="2147484797" r:id="rId92"/>
    <p:sldLayoutId id="2147484804" r:id="rId93"/>
    <p:sldLayoutId id="2147484866" r:id="rId94"/>
    <p:sldLayoutId id="2147484889" r:id="rId95"/>
    <p:sldLayoutId id="2147484941" r:id="rId96"/>
    <p:sldLayoutId id="2147484902" r:id="rId97"/>
    <p:sldLayoutId id="2147484967" r:id="rId98"/>
    <p:sldLayoutId id="2147484969" r:id="rId99"/>
    <p:sldLayoutId id="2147484978" r:id="rId100"/>
    <p:sldLayoutId id="2147485000" r:id="rId101"/>
    <p:sldLayoutId id="2147485004" r:id="rId10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5">
              <a:lumMod val="75000"/>
            </a:schemeClr>
          </a:solidFill>
          <a:latin typeface="BentonSans Book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Merriweather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Merriweather Ligh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chemeClr val="tx1"/>
          </a:solidFill>
          <a:latin typeface="Merriweather Ligh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•"/>
        <a:defRPr sz="2000">
          <a:solidFill>
            <a:schemeClr val="tx1"/>
          </a:solidFill>
          <a:latin typeface="Merriweather Ligh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Merriweather Ligh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>
          <a:solidFill>
            <a:srgbClr val="3333CC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>
          <a:solidFill>
            <a:srgbClr val="3333CC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>
          <a:solidFill>
            <a:srgbClr val="3333CC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>
          <a:solidFill>
            <a:srgbClr val="3333CC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990600"/>
            <a:ext cx="1130088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Test	</a:t>
            </a:r>
          </a:p>
          <a:p>
            <a:pPr lvl="1"/>
            <a:r>
              <a:rPr lang="en-GB" dirty="0"/>
              <a:t>Test				</a:t>
            </a:r>
          </a:p>
          <a:p>
            <a:pPr lvl="2"/>
            <a:r>
              <a:rPr lang="en-GB" dirty="0"/>
              <a:t> Test 3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9" name="Rectangle 51"/>
          <p:cNvSpPr>
            <a:spLocks noGrp="1" noChangeArrowheads="1"/>
          </p:cNvSpPr>
          <p:nvPr>
            <p:ph type="title"/>
          </p:nvPr>
        </p:nvSpPr>
        <p:spPr bwMode="white">
          <a:xfrm>
            <a:off x="486834" y="71720"/>
            <a:ext cx="11322049" cy="69215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76795" y="6569075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86836" y="6569075"/>
            <a:ext cx="1559681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52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5" r:id="rId1"/>
    <p:sldLayoutId id="2147484956" r:id="rId2"/>
    <p:sldLayoutId id="2147484957" r:id="rId3"/>
    <p:sldLayoutId id="2147484958" r:id="rId4"/>
    <p:sldLayoutId id="2147484959" r:id="rId5"/>
    <p:sldLayoutId id="2147484960" r:id="rId6"/>
    <p:sldLayoutId id="2147484961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5">
              <a:lumMod val="75000"/>
            </a:schemeClr>
          </a:solidFill>
          <a:latin typeface="BentonSans Book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Merriweather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Merriweather Ligh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chemeClr val="tx1"/>
          </a:solidFill>
          <a:latin typeface="Merriweather Ligh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•"/>
        <a:defRPr sz="2000">
          <a:solidFill>
            <a:schemeClr val="tx1"/>
          </a:solidFill>
          <a:latin typeface="Merriweather Ligh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Merriweather Ligh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>
          <a:solidFill>
            <a:srgbClr val="3333CC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>
          <a:solidFill>
            <a:srgbClr val="3333CC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>
          <a:solidFill>
            <a:srgbClr val="3333CC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>
          <a:solidFill>
            <a:srgbClr val="3333CC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ttom_Viz_August-02.png"/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777181"/>
            <a:ext cx="12192000" cy="1080823"/>
          </a:xfrm>
          <a:prstGeom prst="rect">
            <a:avLst/>
          </a:prstGeom>
        </p:spPr>
      </p:pic>
      <p:pic>
        <p:nvPicPr>
          <p:cNvPr id="1027" name="Picture 7" descr="tableau_white.eps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8200" y="6437316"/>
            <a:ext cx="1439333" cy="3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93992" y="501098"/>
            <a:ext cx="11037093" cy="3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44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  <p:sldLayoutId id="2147484918" r:id="rId12"/>
    <p:sldLayoutId id="2147484919" r:id="rId13"/>
    <p:sldLayoutId id="2147484920" r:id="rId14"/>
    <p:sldLayoutId id="2147484921" r:id="rId15"/>
    <p:sldLayoutId id="2147484922" r:id="rId16"/>
    <p:sldLayoutId id="2147484923" r:id="rId17"/>
    <p:sldLayoutId id="2147484924" r:id="rId18"/>
    <p:sldLayoutId id="2147484925" r:id="rId19"/>
    <p:sldLayoutId id="2147484926" r:id="rId20"/>
    <p:sldLayoutId id="2147484927" r:id="rId21"/>
  </p:sldLayoutIdLst>
  <p:hf hdr="0" dt="0"/>
  <p:txStyles>
    <p:titleStyle>
      <a:lvl1pPr algn="l" defTabSz="81557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13" kern="1200">
          <a:solidFill>
            <a:srgbClr val="4C4C4C"/>
          </a:solidFill>
          <a:latin typeface="BentonSans Book"/>
          <a:ea typeface="ＭＳ Ｐゴシック" charset="0"/>
          <a:cs typeface="BentonSans Book"/>
        </a:defRPr>
      </a:lvl1pPr>
      <a:lvl2pPr algn="l" defTabSz="8155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3">
          <a:solidFill>
            <a:srgbClr val="4C4C4C"/>
          </a:solidFill>
          <a:latin typeface="BentonSans Book" charset="0"/>
          <a:ea typeface="ＭＳ Ｐゴシック" charset="0"/>
        </a:defRPr>
      </a:lvl2pPr>
      <a:lvl3pPr algn="l" defTabSz="8155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3">
          <a:solidFill>
            <a:srgbClr val="4C4C4C"/>
          </a:solidFill>
          <a:latin typeface="BentonSans Book" charset="0"/>
          <a:ea typeface="ＭＳ Ｐゴシック" charset="0"/>
        </a:defRPr>
      </a:lvl3pPr>
      <a:lvl4pPr algn="l" defTabSz="8155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3">
          <a:solidFill>
            <a:srgbClr val="4C4C4C"/>
          </a:solidFill>
          <a:latin typeface="BentonSans Book" charset="0"/>
          <a:ea typeface="ＭＳ Ｐゴシック" charset="0"/>
        </a:defRPr>
      </a:lvl4pPr>
      <a:lvl5pPr algn="l" defTabSz="8155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3">
          <a:solidFill>
            <a:srgbClr val="4C4C4C"/>
          </a:solidFill>
          <a:latin typeface="BentonSans Book" charset="0"/>
          <a:ea typeface="ＭＳ Ｐゴシック" charset="0"/>
        </a:defRPr>
      </a:lvl5pPr>
      <a:lvl6pPr marL="285750" algn="l" defTabSz="8155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3">
          <a:solidFill>
            <a:srgbClr val="4C4C4C"/>
          </a:solidFill>
          <a:latin typeface="BentonSans Book" charset="0"/>
          <a:ea typeface="ＭＳ Ｐゴシック" charset="0"/>
        </a:defRPr>
      </a:lvl6pPr>
      <a:lvl7pPr marL="571500" algn="l" defTabSz="8155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3">
          <a:solidFill>
            <a:srgbClr val="4C4C4C"/>
          </a:solidFill>
          <a:latin typeface="BentonSans Book" charset="0"/>
          <a:ea typeface="ＭＳ Ｐゴシック" charset="0"/>
        </a:defRPr>
      </a:lvl7pPr>
      <a:lvl8pPr marL="857250" algn="l" defTabSz="8155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3">
          <a:solidFill>
            <a:srgbClr val="4C4C4C"/>
          </a:solidFill>
          <a:latin typeface="BentonSans Book" charset="0"/>
          <a:ea typeface="ＭＳ Ｐゴシック" charset="0"/>
        </a:defRPr>
      </a:lvl8pPr>
      <a:lvl9pPr marL="1143000" algn="l" defTabSz="8155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3">
          <a:solidFill>
            <a:srgbClr val="4C4C4C"/>
          </a:solidFill>
          <a:latin typeface="BentonSans Book" charset="0"/>
          <a:ea typeface="ＭＳ Ｐゴシック" charset="0"/>
        </a:defRPr>
      </a:lvl9pPr>
    </p:titleStyle>
    <p:bodyStyle>
      <a:lvl1pPr marL="305594" indent="-305594" algn="l" defTabSz="81557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75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2781" indent="-254993" algn="l" defTabSz="81557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19969" indent="-203399" algn="l" defTabSz="81557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25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27758" indent="-203399" algn="l" defTabSz="81557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13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36539" indent="-203399" algn="l" defTabSz="81557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13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45066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653260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061454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8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UMS DW Assessment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174721C-1496-447F-B423-4EDE03B09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999" y="2377433"/>
            <a:ext cx="7811248" cy="308991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latin typeface="BentonSans Book"/>
              </a:rPr>
              <a:t>DW Assessment </a:t>
            </a:r>
          </a:p>
          <a:p>
            <a:pPr marL="0" indent="0" algn="ctr">
              <a:buNone/>
            </a:pPr>
            <a:r>
              <a:rPr lang="en-US" sz="4000" dirty="0">
                <a:latin typeface="BentonSans Book"/>
              </a:rPr>
              <a:t>Recommendations</a:t>
            </a:r>
          </a:p>
          <a:p>
            <a:pPr marL="0" indent="0" algn="ctr">
              <a:buNone/>
            </a:pPr>
            <a:r>
              <a:rPr lang="en-US" dirty="0">
                <a:latin typeface="BentonSans Book"/>
              </a:rPr>
              <a:t>Draft V1.0</a:t>
            </a:r>
          </a:p>
          <a:p>
            <a:pPr marL="0" indent="0" algn="ctr">
              <a:buNone/>
            </a:pPr>
            <a:r>
              <a:rPr lang="en-US" dirty="0">
                <a:latin typeface="BentonSans Book"/>
              </a:rPr>
              <a:t>10/30/2017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51E9F98F-6B9A-44A6-AC7E-DE14B77BA3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433" y="1133965"/>
            <a:ext cx="2105025" cy="9715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6A19AD7-8023-429C-9F92-15A32339736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404465" y="4826977"/>
            <a:ext cx="3404418" cy="114155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Rick Sherman</a:t>
            </a:r>
          </a:p>
          <a:p>
            <a:pPr marL="0" indent="0">
              <a:buNone/>
            </a:pPr>
            <a:r>
              <a:rPr lang="en-US" sz="1800" dirty="0"/>
              <a:t>Athena IT Solutions</a:t>
            </a:r>
          </a:p>
          <a:p>
            <a:pPr marL="0" indent="0">
              <a:buNone/>
            </a:pPr>
            <a:r>
              <a:rPr lang="en-US" sz="1800" dirty="0"/>
              <a:t>rsherman@Athena-solutions.com</a:t>
            </a:r>
          </a:p>
        </p:txBody>
      </p:sp>
    </p:spTree>
    <p:extLst>
      <p:ext uri="{BB962C8B-B14F-4D97-AF65-F5344CB8AC3E}">
        <p14:creationId xmlns:p14="http://schemas.microsoft.com/office/powerpoint/2010/main" val="334627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 New Roman"/>
              </a:rPr>
              <a:t>BI Observations</a:t>
            </a:r>
          </a:p>
        </p:txBody>
      </p:sp>
      <p:sp>
        <p:nvSpPr>
          <p:cNvPr id="938" name="Shape 938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Cultural change inhibits DW &amp; BI adoption</a:t>
            </a:r>
          </a:p>
          <a:p>
            <a:pPr lvl="1"/>
            <a:r>
              <a:rPr lang="en-US" dirty="0"/>
              <a:t>Campus &amp; functional groups have data &amp; process silos</a:t>
            </a:r>
          </a:p>
          <a:p>
            <a:r>
              <a:rPr lang="en-US" dirty="0"/>
              <a:t>Data governance success tied to People, Process &amp; Culture vs Product</a:t>
            </a:r>
          </a:p>
          <a:p>
            <a:r>
              <a:rPr lang="en-US" dirty="0"/>
              <a:t>Change management is important to DW &amp; BI success</a:t>
            </a:r>
          </a:p>
          <a:p>
            <a:r>
              <a:rPr lang="en-US" dirty="0"/>
              <a:t>Data shadow systems will fill void of DW, BI &amp; enterprise apps</a:t>
            </a:r>
          </a:p>
          <a:p>
            <a:r>
              <a:rPr lang="en-US" dirty="0"/>
              <a:t>Final destination for BI is (almost) always a spreadsheet</a:t>
            </a:r>
          </a:p>
          <a:p>
            <a:endParaRPr lang="en-US" dirty="0">
              <a:sym typeface="Arial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Copyright © 2017 Athena IT Solutions     All rights reserved.</a:t>
            </a:r>
            <a:endParaRPr lang="en-US" dirty="0">
              <a:sym typeface="Arial"/>
            </a:endParaRPr>
          </a:p>
        </p:txBody>
      </p:sp>
      <p:sp>
        <p:nvSpPr>
          <p:cNvPr id="940" name="Shape 940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/>
              <a:t>10</a:t>
            </a:fld>
            <a:endParaRPr 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391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 New Roman"/>
              </a:rPr>
              <a:t>Best Practices – Data </a:t>
            </a:r>
            <a:r>
              <a:rPr lang="en-US" dirty="0"/>
              <a:t>Principles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Information is data in context</a:t>
            </a:r>
          </a:p>
          <a:p>
            <a:pPr lvl="1"/>
            <a:r>
              <a:rPr lang="en-US" dirty="0"/>
              <a:t>BI schemas reflect how data is used in different business processes</a:t>
            </a:r>
          </a:p>
          <a:p>
            <a:pPr lvl="0"/>
            <a:r>
              <a:rPr lang="en-US" dirty="0"/>
              <a:t>Do Once, Use Many Times</a:t>
            </a:r>
          </a:p>
          <a:p>
            <a:pPr lvl="1"/>
            <a:r>
              <a:rPr lang="en-US" dirty="0"/>
              <a:t>Integrate data once in DW vs redundantly in data shadow systems &amp; spreadsheets </a:t>
            </a:r>
          </a:p>
          <a:p>
            <a:pPr lvl="0"/>
            <a:r>
              <a:rPr lang="en-US" dirty="0"/>
              <a:t>One size does not fit all</a:t>
            </a:r>
          </a:p>
          <a:p>
            <a:pPr lvl="1"/>
            <a:r>
              <a:rPr lang="en-US" dirty="0"/>
              <a:t>BI schemas oriented to specific subject areas &amp; business processes</a:t>
            </a:r>
          </a:p>
          <a:p>
            <a:pPr lvl="1"/>
            <a:r>
              <a:rPr lang="en-US" dirty="0"/>
              <a:t>BI tool styles oriented to specific data &amp; analysis</a:t>
            </a:r>
          </a:p>
          <a:p>
            <a:pPr lvl="0"/>
            <a:r>
              <a:rPr lang="en-US" dirty="0"/>
              <a:t>Need to implement data 5 C’s (but not with all data)</a:t>
            </a:r>
          </a:p>
          <a:p>
            <a:pPr lvl="1"/>
            <a:r>
              <a:rPr lang="en-US" dirty="0"/>
              <a:t>Clean, Consistent, Conformed, Current, Comprehensive</a:t>
            </a:r>
          </a:p>
          <a:p>
            <a:pPr lvl="1"/>
            <a:r>
              <a:rPr lang="en-US" dirty="0"/>
              <a:t>DW is location for data 5 C’s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927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 New Roman"/>
              </a:rPr>
              <a:t>Best Practices – Architectural </a:t>
            </a:r>
            <a:r>
              <a:rPr lang="en-US" dirty="0"/>
              <a:t>Principles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Three Architectural Layers</a:t>
            </a:r>
          </a:p>
          <a:p>
            <a:pPr lvl="1"/>
            <a:r>
              <a:rPr lang="en-US" dirty="0"/>
              <a:t>Business Intelligence (BI)</a:t>
            </a:r>
          </a:p>
          <a:p>
            <a:pPr lvl="1"/>
            <a:r>
              <a:rPr lang="en-US" dirty="0"/>
              <a:t>Data Warehouse &amp; BI Data</a:t>
            </a:r>
          </a:p>
          <a:p>
            <a:pPr lvl="1"/>
            <a:r>
              <a:rPr lang="en-US" dirty="0"/>
              <a:t>Data Integration</a:t>
            </a:r>
          </a:p>
          <a:p>
            <a:pPr lvl="0"/>
            <a:r>
              <a:rPr lang="en-US" dirty="0"/>
              <a:t>Data Architecture enables the layers above</a:t>
            </a:r>
          </a:p>
          <a:p>
            <a:pPr lvl="0"/>
            <a:r>
              <a:rPr lang="en-US" dirty="0"/>
              <a:t>Need to match architectures with:</a:t>
            </a:r>
          </a:p>
          <a:p>
            <a:pPr lvl="1"/>
            <a:r>
              <a:rPr lang="en-US" dirty="0"/>
              <a:t>Use cases</a:t>
            </a:r>
          </a:p>
          <a:p>
            <a:pPr lvl="1"/>
            <a:r>
              <a:rPr lang="en-US" dirty="0"/>
              <a:t>Skills</a:t>
            </a:r>
          </a:p>
          <a:p>
            <a:pPr lvl="1"/>
            <a:r>
              <a:rPr lang="en-US" dirty="0"/>
              <a:t>Resource commitments</a:t>
            </a:r>
          </a:p>
          <a:p>
            <a:pPr lvl="0"/>
            <a:r>
              <a:rPr lang="en-US" dirty="0"/>
              <a:t>Software products used also need to be selected based on above versus functionality alone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FEB2E8-4BBD-459D-8F24-64203B5A75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414" y="1028700"/>
            <a:ext cx="4586524" cy="2667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59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 New Roman"/>
              </a:rPr>
              <a:t>Best Practices – BI Implementation</a:t>
            </a:r>
          </a:p>
        </p:txBody>
      </p:sp>
      <p:sp>
        <p:nvSpPr>
          <p:cNvPr id="938" name="Shape 938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ym typeface="Arial"/>
              </a:rPr>
              <a:t>Program &amp; Project Management</a:t>
            </a:r>
          </a:p>
          <a:p>
            <a:pPr lvl="1"/>
            <a:r>
              <a:rPr lang="en-US" dirty="0">
                <a:sym typeface="Times New Roman"/>
              </a:rPr>
              <a:t>BI Roadmap</a:t>
            </a:r>
          </a:p>
          <a:p>
            <a:pPr lvl="1"/>
            <a:r>
              <a:rPr lang="en-US" dirty="0">
                <a:sym typeface="Times New Roman"/>
              </a:rPr>
              <a:t>Incremental &amp; Iterative Build - </a:t>
            </a:r>
            <a:r>
              <a:rPr lang="en-US" dirty="0"/>
              <a:t>Data Subjects &amp; Analytics</a:t>
            </a:r>
            <a:endParaRPr lang="en-US" dirty="0">
              <a:sym typeface="Times New Roman"/>
            </a:endParaRPr>
          </a:p>
          <a:p>
            <a:r>
              <a:rPr lang="en-US" dirty="0">
                <a:sym typeface="Arial"/>
              </a:rPr>
              <a:t>Requirements Prioritization</a:t>
            </a:r>
          </a:p>
          <a:p>
            <a:pPr lvl="1"/>
            <a:r>
              <a:rPr lang="en-US" dirty="0">
                <a:sym typeface="Times New Roman"/>
              </a:rPr>
              <a:t>Data Sourcing - Select target subjects, i.e. retention data w/ source data</a:t>
            </a:r>
          </a:p>
          <a:p>
            <a:pPr lvl="1"/>
            <a:r>
              <a:rPr lang="en-US" dirty="0">
                <a:sym typeface="Times New Roman"/>
              </a:rPr>
              <a:t>Analytics - Build portfolio</a:t>
            </a:r>
            <a:r>
              <a:rPr lang="en-US" dirty="0"/>
              <a:t> to match skills &amp; need</a:t>
            </a:r>
          </a:p>
          <a:p>
            <a:pPr lvl="1"/>
            <a:r>
              <a:rPr lang="en-US" dirty="0">
                <a:sym typeface="Times New Roman"/>
              </a:rPr>
              <a:t>Constituency </a:t>
            </a:r>
            <a:r>
              <a:rPr lang="en-US" dirty="0"/>
              <a:t>- </a:t>
            </a:r>
            <a:r>
              <a:rPr lang="en-US" dirty="0">
                <a:sym typeface="Times New Roman"/>
              </a:rPr>
              <a:t>Who, what &amp; how used  </a:t>
            </a:r>
            <a:endParaRPr lang="en-US" dirty="0">
              <a:sym typeface="Arial"/>
            </a:endParaRPr>
          </a:p>
          <a:p>
            <a:r>
              <a:rPr lang="en-US" dirty="0">
                <a:sym typeface="Arial"/>
              </a:rPr>
              <a:t>Data Governance </a:t>
            </a:r>
          </a:p>
          <a:p>
            <a:pPr lvl="1"/>
            <a:r>
              <a:rPr lang="en-US" dirty="0">
                <a:sym typeface="Times New Roman"/>
              </a:rPr>
              <a:t>Linked with DW &amp; BI program</a:t>
            </a:r>
          </a:p>
          <a:p>
            <a:pPr lvl="1"/>
            <a:r>
              <a:rPr lang="en-US" dirty="0">
                <a:sym typeface="Times New Roman"/>
              </a:rPr>
              <a:t>Drive data governance in source systems &amp; analytical governance in BI</a:t>
            </a:r>
            <a:endParaRPr lang="en-US" dirty="0">
              <a:sym typeface="Arial"/>
            </a:endParaRPr>
          </a:p>
          <a:p>
            <a:r>
              <a:rPr lang="en-US" dirty="0">
                <a:sym typeface="Arial"/>
              </a:rPr>
              <a:t>Training</a:t>
            </a:r>
          </a:p>
          <a:p>
            <a:pPr lvl="1"/>
            <a:r>
              <a:rPr lang="en-US" dirty="0">
                <a:sym typeface="Times New Roman"/>
              </a:rPr>
              <a:t>IT</a:t>
            </a:r>
          </a:p>
          <a:p>
            <a:pPr lvl="1"/>
            <a:r>
              <a:rPr lang="en-US" dirty="0">
                <a:sym typeface="Times New Roman"/>
              </a:rPr>
              <a:t>End Users </a:t>
            </a:r>
          </a:p>
          <a:p>
            <a:endParaRPr lang="en-US" dirty="0">
              <a:sym typeface="Arial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Copyright © 2017 Athena IT Solutions     All rights reserved.</a:t>
            </a:r>
            <a:endParaRPr lang="en-US" dirty="0">
              <a:sym typeface="Arial"/>
            </a:endParaRPr>
          </a:p>
        </p:txBody>
      </p:sp>
      <p:sp>
        <p:nvSpPr>
          <p:cNvPr id="940" name="Shape 940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/>
              <a:t>13</a:t>
            </a:fld>
            <a:endParaRPr 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59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6834" y="71720"/>
            <a:ext cx="6808631" cy="1223680"/>
          </a:xfrm>
        </p:spPr>
        <p:txBody>
          <a:bodyPr/>
          <a:lstStyle/>
          <a:p>
            <a:r>
              <a:rPr lang="en-US" b="1" dirty="0"/>
              <a:t>TOPICS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>
          <a:xfrm>
            <a:off x="508000" y="1581150"/>
            <a:ext cx="6787465" cy="48196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The Assessment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Best Practices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1" dirty="0"/>
              <a:t>Interviews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sym typeface="Arial"/>
              </a:rPr>
              <a:t>Findings - Overall 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Recommendations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Findings - Technology</a:t>
            </a:r>
          </a:p>
          <a:p>
            <a:endParaRPr lang="en-US" dirty="0"/>
          </a:p>
        </p:txBody>
      </p:sp>
      <p:pic>
        <p:nvPicPr>
          <p:cNvPr id="40" name="Content Placeholder 39"/>
          <p:cNvPicPr>
            <a:picLocks noGrp="1" noChangeAspect="1"/>
          </p:cNvPicPr>
          <p:nvPr>
            <p:ph sz="half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652" y="0"/>
            <a:ext cx="470740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183" y="6311106"/>
            <a:ext cx="1666875" cy="454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F40AC0-A2A3-47E9-B530-E5EAF152C59D}"/>
              </a:ext>
            </a:extLst>
          </p:cNvPr>
          <p:cNvSpPr txBox="1"/>
          <p:nvPr/>
        </p:nvSpPr>
        <p:spPr>
          <a:xfrm>
            <a:off x="7470063" y="0"/>
            <a:ext cx="4707407" cy="1877437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  <a:p>
            <a:endParaRPr lang="en-US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BentonSans Book"/>
                <a:ea typeface="+mj-ea"/>
                <a:cs typeface="+mj-cs"/>
              </a:rPr>
              <a:t>INTERVIEWS</a:t>
            </a:r>
          </a:p>
          <a:p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268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</a:t>
            </a:r>
            <a:endParaRPr lang="en-US" dirty="0">
              <a:sym typeface="Times New Roman"/>
            </a:endParaRPr>
          </a:p>
        </p:txBody>
      </p:sp>
      <p:sp>
        <p:nvSpPr>
          <p:cNvPr id="742" name="Shape 742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ym typeface="Arial"/>
              </a:rPr>
              <a:t>Who was interviewed: </a:t>
            </a:r>
          </a:p>
          <a:p>
            <a:r>
              <a:rPr lang="en-US" sz="3200" dirty="0">
                <a:sym typeface="Arial"/>
              </a:rPr>
              <a:t>Institutional Research</a:t>
            </a:r>
          </a:p>
          <a:p>
            <a:r>
              <a:rPr lang="en-US" sz="3200" dirty="0">
                <a:sym typeface="Arial"/>
              </a:rPr>
              <a:t>Chief Academic Officers</a:t>
            </a:r>
          </a:p>
          <a:p>
            <a:r>
              <a:rPr lang="en-US" sz="3200" dirty="0">
                <a:sym typeface="Arial"/>
              </a:rPr>
              <a:t>Enrollment Management Council</a:t>
            </a:r>
          </a:p>
          <a:p>
            <a:r>
              <a:rPr lang="en-US" sz="3200" dirty="0">
                <a:sym typeface="Arial"/>
              </a:rPr>
              <a:t>Finance</a:t>
            </a:r>
          </a:p>
          <a:p>
            <a:r>
              <a:rPr lang="en-US" sz="3200" dirty="0">
                <a:sym typeface="Arial"/>
              </a:rPr>
              <a:t>Human Resources</a:t>
            </a:r>
          </a:p>
          <a:p>
            <a:r>
              <a:rPr lang="en-US" sz="3200" dirty="0">
                <a:sym typeface="Arial"/>
              </a:rPr>
              <a:t>Information Technology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841393-6B52-4F53-B5F9-1C03F36631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175" y="990599"/>
            <a:ext cx="4607672" cy="2989629"/>
          </a:xfrm>
        </p:spPr>
      </p:pic>
      <p:sp>
        <p:nvSpPr>
          <p:cNvPr id="743" name="Shape 743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Copyright © 2017 Athena IT Solutions     All rights reserved.</a:t>
            </a:r>
            <a:endParaRPr lang="en-US" dirty="0">
              <a:sym typeface="Arial"/>
            </a:endParaRPr>
          </a:p>
        </p:txBody>
      </p:sp>
      <p:sp>
        <p:nvSpPr>
          <p:cNvPr id="744" name="Shape 744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/>
              <a:t>15</a:t>
            </a:fld>
            <a:endParaRPr 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4755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 txBox="1">
            <a:spLocks noGrp="1"/>
          </p:cNvSpPr>
          <p:nvPr>
            <p:ph type="title" sz="quarter"/>
          </p:nvPr>
        </p:nvSpPr>
        <p:spPr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Synthesis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Shape 836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800" dirty="0"/>
              <a:t>Key Concerns</a:t>
            </a:r>
          </a:p>
        </p:txBody>
      </p:sp>
      <p:sp>
        <p:nvSpPr>
          <p:cNvPr id="837" name="Shape 837"/>
          <p:cNvSpPr txBox="1">
            <a:spLocks noGrp="1"/>
          </p:cNvSpPr>
          <p:nvPr>
            <p:ph sz="quarter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Accuracy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Transparency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Consistency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Integration of systems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endParaRPr lang="en-US" sz="2400" dirty="0"/>
          </a:p>
          <a:p>
            <a:pPr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Too much time is required for basic reports &amp; analyses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endParaRPr lang="en-US" sz="2400" dirty="0"/>
          </a:p>
          <a:p>
            <a:pPr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Access, training, and documentation are inadequate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endParaRPr lang="en-US" sz="2400" dirty="0"/>
          </a:p>
          <a:p>
            <a:pPr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Campuses and departments have varying amounts of information</a:t>
            </a:r>
          </a:p>
        </p:txBody>
      </p:sp>
      <p:sp>
        <p:nvSpPr>
          <p:cNvPr id="838" name="Shape 838"/>
          <p:cNvSpPr txBox="1">
            <a:spLocks noGrp="1"/>
          </p:cNvSpPr>
          <p:nvPr>
            <p:ph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Documentation &amp; governance</a:t>
            </a:r>
          </a:p>
          <a:p>
            <a:pPr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Documentation &amp; lineage</a:t>
            </a:r>
          </a:p>
          <a:p>
            <a:pPr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Data governance</a:t>
            </a:r>
          </a:p>
          <a:p>
            <a:pPr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Create integration schema for most widely needed intersections</a:t>
            </a:r>
          </a:p>
          <a:p>
            <a:pPr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More reports need to be widely available so that HRIS, Finance, and IR spend less time on basic analysis.</a:t>
            </a:r>
          </a:p>
          <a:p>
            <a:pPr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Evaluation of access (to both summarized and raw data), training, and documentation needs is necessary.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Establish UMS-wide desired metrics/ reports/dashboards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Shape 839"/>
          <p:cNvSpPr txBox="1">
            <a:spLocks noGrp="1"/>
          </p:cNvSpPr>
          <p:nvPr>
            <p:ph sz="quarter" idx="11"/>
          </p:nvPr>
        </p:nvSpPr>
        <p:spPr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800" dirty="0"/>
              <a:t>Key </a:t>
            </a:r>
            <a:r>
              <a:rPr lang="en-US" sz="2800" dirty="0">
                <a:sym typeface="Arial"/>
              </a:rPr>
              <a:t>Needs</a:t>
            </a:r>
          </a:p>
        </p:txBody>
      </p:sp>
      <p:sp>
        <p:nvSpPr>
          <p:cNvPr id="841" name="Shape 841"/>
          <p:cNvSpPr txBox="1"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2017 Athena IT Solutions     All rights reserved.</a:t>
            </a:r>
            <a:endParaRPr lang="en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Shape 840"/>
          <p:cNvSpPr txBox="1"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US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16</a:t>
            </a:fld>
            <a:endParaRPr lang="en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11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lvl="0"/>
            <a:r>
              <a:rPr lang="en-US">
                <a:sym typeface="Times New Roman"/>
              </a:rPr>
              <a:t>Chief Academic Officers (1 of 2)</a:t>
            </a:r>
            <a:endParaRPr lang="en-US" dirty="0">
              <a:sym typeface="Times New Roman"/>
            </a:endParaRPr>
          </a:p>
        </p:txBody>
      </p:sp>
      <p:sp>
        <p:nvSpPr>
          <p:cNvPr id="752" name="Shape 752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Comments</a:t>
            </a:r>
            <a:endParaRPr lang="en-US" dirty="0">
              <a:sym typeface="Arial"/>
            </a:endParaRPr>
          </a:p>
        </p:txBody>
      </p:sp>
      <p:sp>
        <p:nvSpPr>
          <p:cNvPr id="753" name="Shape 753"/>
          <p:cNvSpPr txBox="1">
            <a:spLocks noGrp="1"/>
          </p:cNvSpPr>
          <p:nvPr>
            <p:ph sz="quarter" idx="3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Data needs differ depending on program</a:t>
            </a:r>
          </a:p>
          <a:p>
            <a:pPr lvl="0"/>
            <a:r>
              <a:rPr lang="en-US">
                <a:sym typeface="Arial"/>
              </a:rPr>
              <a:t>Accuracy is key</a:t>
            </a:r>
          </a:p>
          <a:p>
            <a:pPr lvl="0"/>
            <a:r>
              <a:rPr lang="en-US">
                <a:sym typeface="Arial"/>
              </a:rPr>
              <a:t>Too much time spent on analysis</a:t>
            </a:r>
          </a:p>
          <a:p>
            <a:pPr lvl="0"/>
            <a:r>
              <a:rPr lang="en-US">
                <a:sym typeface="Arial"/>
              </a:rPr>
              <a:t>Data quality is poor</a:t>
            </a:r>
          </a:p>
          <a:p>
            <a:pPr lvl="0"/>
            <a:r>
              <a:rPr lang="en-US">
                <a:sym typeface="Arial"/>
              </a:rPr>
              <a:t>How do initiatives interface? (e.g., EAB)</a:t>
            </a:r>
          </a:p>
          <a:p>
            <a:pPr lvl="0"/>
            <a:r>
              <a:rPr lang="en-US">
                <a:sym typeface="Arial"/>
              </a:rPr>
              <a:t>Repeatability is an issue</a:t>
            </a:r>
          </a:p>
          <a:p>
            <a:pPr lvl="0"/>
            <a:r>
              <a:rPr lang="en-US"/>
              <a:t>Reporting that does exist lacks statement of variance/confidence, as well as multiple views from different points in time</a:t>
            </a:r>
            <a:endParaRPr lang="en-US" dirty="0"/>
          </a:p>
        </p:txBody>
      </p:sp>
      <p:sp>
        <p:nvSpPr>
          <p:cNvPr id="754" name="Shape 754"/>
          <p:cNvSpPr txBox="1"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Linkages Finance, HR, CS</a:t>
            </a:r>
          </a:p>
          <a:p>
            <a:pPr lvl="1"/>
            <a:r>
              <a:rPr lang="en-US">
                <a:sym typeface="Times New Roman"/>
              </a:rPr>
              <a:t>HR to SCH</a:t>
            </a:r>
          </a:p>
          <a:p>
            <a:pPr lvl="0"/>
            <a:r>
              <a:rPr lang="en-US">
                <a:sym typeface="Arial"/>
              </a:rPr>
              <a:t>System perspective</a:t>
            </a:r>
          </a:p>
          <a:p>
            <a:pPr lvl="0"/>
            <a:r>
              <a:rPr lang="en-US">
                <a:sym typeface="Arial"/>
              </a:rPr>
              <a:t>Dashboards/“metrics at fingertips”</a:t>
            </a:r>
          </a:p>
          <a:p>
            <a:pPr lvl="0"/>
            <a:r>
              <a:rPr lang="en-US">
                <a:sym typeface="Arial"/>
              </a:rPr>
              <a:t>Deeper, more flexible analyses (e.g., retention)</a:t>
            </a:r>
          </a:p>
          <a:p>
            <a:pPr lvl="0"/>
            <a:r>
              <a:rPr lang="en-US">
                <a:sym typeface="Arial"/>
              </a:rPr>
              <a:t>UMS system integration (e.g., BB to PS)</a:t>
            </a:r>
          </a:p>
          <a:p>
            <a:r>
              <a:rPr lang="en-US"/>
              <a:t>Integration with Clearinghouse</a:t>
            </a:r>
          </a:p>
          <a:p>
            <a:pPr lvl="0"/>
            <a:r>
              <a:rPr lang="en-US"/>
              <a:t>NEASC Data First Forms from centralized source</a:t>
            </a:r>
            <a:endParaRPr lang="en-US">
              <a:sym typeface="Arial"/>
            </a:endParaRPr>
          </a:p>
          <a:p>
            <a:pPr lvl="0"/>
            <a:r>
              <a:rPr lang="en-US">
                <a:sym typeface="Arial"/>
              </a:rPr>
              <a:t>Financial analysis by program (esp. collaborative programs)</a:t>
            </a:r>
          </a:p>
          <a:p>
            <a:pPr lvl="0"/>
            <a:r>
              <a:rPr lang="en-US">
                <a:sym typeface="Arial"/>
              </a:rPr>
              <a:t>Tracking student progress; retention; completion </a:t>
            </a:r>
          </a:p>
          <a:p>
            <a:pPr lvl="0"/>
            <a:endParaRPr lang="en-US" dirty="0">
              <a:sym typeface="Arial"/>
            </a:endParaRPr>
          </a:p>
        </p:txBody>
      </p:sp>
      <p:sp>
        <p:nvSpPr>
          <p:cNvPr id="755" name="Shape 755"/>
          <p:cNvSpPr txBox="1"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Needs</a:t>
            </a:r>
            <a:endParaRPr lang="en-US" dirty="0">
              <a:sym typeface="Arial"/>
            </a:endParaRPr>
          </a:p>
        </p:txBody>
      </p:sp>
      <p:sp>
        <p:nvSpPr>
          <p:cNvPr id="757" name="Shape 757"/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Copyright © 2017 Athena IT Solutions     All rights reserved.</a:t>
            </a:r>
            <a:endParaRPr lang="en-US" dirty="0">
              <a:sym typeface="Arial"/>
            </a:endParaRPr>
          </a:p>
        </p:txBody>
      </p:sp>
      <p:sp>
        <p:nvSpPr>
          <p:cNvPr id="756" name="Shape 756"/>
          <p:cNvSpPr txBox="1"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17</a:t>
            </a:fld>
            <a:endParaRPr 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66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lvl="0"/>
            <a:r>
              <a:rPr lang="en-US">
                <a:sym typeface="Times New Roman"/>
              </a:rPr>
              <a:t>Chief Academic Officers (2 of 2)</a:t>
            </a:r>
            <a:endParaRPr lang="en-US" dirty="0">
              <a:sym typeface="Times New Roman"/>
            </a:endParaRPr>
          </a:p>
        </p:txBody>
      </p:sp>
      <p:sp>
        <p:nvSpPr>
          <p:cNvPr id="764" name="Shape 764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Comments</a:t>
            </a:r>
            <a:endParaRPr lang="en-US" dirty="0">
              <a:sym typeface="Arial"/>
            </a:endParaRPr>
          </a:p>
        </p:txBody>
      </p:sp>
      <p:sp>
        <p:nvSpPr>
          <p:cNvPr id="765" name="Shape 765"/>
          <p:cNvSpPr txBox="1">
            <a:spLocks noGrp="1"/>
          </p:cNvSpPr>
          <p:nvPr>
            <p:ph sz="quarter" idx="3"/>
          </p:nvPr>
        </p:nvSpPr>
        <p:spPr/>
        <p:txBody>
          <a:bodyPr/>
          <a:lstStyle/>
          <a:p>
            <a:pPr lvl="0"/>
            <a:r>
              <a:rPr lang="en-US" dirty="0"/>
              <a:t>NEASC 3.7 Risk Management is of concern</a:t>
            </a:r>
          </a:p>
        </p:txBody>
      </p:sp>
      <p:sp>
        <p:nvSpPr>
          <p:cNvPr id="766" name="Shape 766"/>
          <p:cNvSpPr txBox="1"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Advising loads by dept.</a:t>
            </a:r>
          </a:p>
          <a:p>
            <a:pPr lvl="0"/>
            <a:r>
              <a:rPr lang="en-US">
                <a:sym typeface="Arial"/>
              </a:rPr>
              <a:t>Add’l detail w/academic plans (sub-plans, Honors)</a:t>
            </a:r>
            <a:endParaRPr lang="en-US"/>
          </a:p>
          <a:p>
            <a:pPr lvl="0"/>
            <a:r>
              <a:rPr lang="en-US"/>
              <a:t>Dashboards detailing course enrollment; alerts for near capacity &amp; low enrollment</a:t>
            </a:r>
          </a:p>
          <a:p>
            <a:pPr lvl="0"/>
            <a:r>
              <a:rPr lang="en-US"/>
              <a:t>Enrollment data (w/cost) to aid canceling of low enrolled courses</a:t>
            </a:r>
          </a:p>
          <a:p>
            <a:pPr lvl="0"/>
            <a:r>
              <a:rPr lang="en-US"/>
              <a:t>Analysis of recapturing credits when courses are canceled</a:t>
            </a:r>
          </a:p>
          <a:p>
            <a:pPr lvl="0"/>
            <a:r>
              <a:rPr lang="en-US"/>
              <a:t>Early College analyses</a:t>
            </a:r>
          </a:p>
          <a:p>
            <a:pPr lvl="0"/>
            <a:r>
              <a:rPr lang="en-US"/>
              <a:t>Analyses of financial aid effectiveness</a:t>
            </a:r>
          </a:p>
          <a:p>
            <a:pPr lvl="0"/>
            <a:r>
              <a:rPr lang="en-US"/>
              <a:t>Analyses of Incompletes</a:t>
            </a:r>
          </a:p>
          <a:p>
            <a:pPr lvl="0"/>
            <a:endParaRPr lang="en-US" dirty="0">
              <a:sym typeface="Arial"/>
            </a:endParaRPr>
          </a:p>
        </p:txBody>
      </p:sp>
      <p:sp>
        <p:nvSpPr>
          <p:cNvPr id="767" name="Shape 767"/>
          <p:cNvSpPr txBox="1"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Needs</a:t>
            </a:r>
          </a:p>
        </p:txBody>
      </p:sp>
      <p:sp>
        <p:nvSpPr>
          <p:cNvPr id="769" name="Shape 769"/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Copyright © 2017 Athena IT Solutions     All rights reserved.</a:t>
            </a:r>
            <a:endParaRPr lang="en-US" dirty="0">
              <a:sym typeface="Arial"/>
            </a:endParaRPr>
          </a:p>
        </p:txBody>
      </p:sp>
      <p:sp>
        <p:nvSpPr>
          <p:cNvPr id="768" name="Shape 768"/>
          <p:cNvSpPr txBox="1"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18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lvl="0"/>
            <a:r>
              <a:rPr lang="en-US">
                <a:sym typeface="Times New Roman"/>
              </a:rPr>
              <a:t>Human Resources</a:t>
            </a:r>
          </a:p>
        </p:txBody>
      </p:sp>
      <p:sp>
        <p:nvSpPr>
          <p:cNvPr id="776" name="Shape 776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Comments</a:t>
            </a:r>
          </a:p>
        </p:txBody>
      </p:sp>
      <p:sp>
        <p:nvSpPr>
          <p:cNvPr id="777" name="Shape 777"/>
          <p:cNvSpPr txBox="1">
            <a:spLocks noGrp="1"/>
          </p:cNvSpPr>
          <p:nvPr>
            <p:ph sz="quarter" idx="3"/>
          </p:nvPr>
        </p:nvSpPr>
        <p:spPr/>
        <p:txBody>
          <a:bodyPr/>
          <a:lstStyle/>
          <a:p>
            <a:pPr lvl="0"/>
            <a:r>
              <a:rPr lang="en-US" dirty="0"/>
              <a:t>Complexity results in end user reliance on HRIS</a:t>
            </a:r>
          </a:p>
          <a:p>
            <a:pPr lvl="0"/>
            <a:r>
              <a:rPr lang="en-US" dirty="0"/>
              <a:t>Scrubbing data “takes forever”</a:t>
            </a:r>
          </a:p>
          <a:p>
            <a:pPr lvl="0"/>
            <a:r>
              <a:rPr lang="en-US" dirty="0"/>
              <a:t>Extracts</a:t>
            </a:r>
          </a:p>
          <a:p>
            <a:pPr lvl="1"/>
            <a:r>
              <a:rPr lang="en-US" dirty="0"/>
              <a:t>HRIS workforce nightly</a:t>
            </a:r>
          </a:p>
          <a:p>
            <a:pPr lvl="1"/>
            <a:r>
              <a:rPr lang="en-US" dirty="0"/>
              <a:t>HRIS Benefits</a:t>
            </a:r>
          </a:p>
          <a:p>
            <a:pPr lvl="1"/>
            <a:r>
              <a:rPr lang="en-US" dirty="0"/>
              <a:t>Part-time Faculty (CS)</a:t>
            </a:r>
          </a:p>
          <a:p>
            <a:pPr lvl="0"/>
            <a:r>
              <a:rPr lang="en-US" dirty="0"/>
              <a:t>Determining headcount &amp; job history complicated</a:t>
            </a:r>
          </a:p>
          <a:p>
            <a:pPr lvl="0"/>
            <a:r>
              <a:rPr lang="en-US" dirty="0"/>
              <a:t>HCM metrics - UM is farther along</a:t>
            </a:r>
          </a:p>
          <a:p>
            <a:pPr lvl="0"/>
            <a:r>
              <a:rPr lang="en-US" dirty="0"/>
              <a:t>Use: PS Query, SQR &amp; Excel</a:t>
            </a:r>
          </a:p>
          <a:p>
            <a:pPr lvl="0"/>
            <a:endParaRPr lang="en-US" dirty="0"/>
          </a:p>
          <a:p>
            <a:pPr lvl="0"/>
            <a:endParaRPr lang="en-US" dirty="0">
              <a:sym typeface="Arial"/>
            </a:endParaRPr>
          </a:p>
          <a:p>
            <a:pPr lvl="0"/>
            <a:endParaRPr lang="en-US" dirty="0">
              <a:sym typeface="Arial"/>
            </a:endParaRPr>
          </a:p>
        </p:txBody>
      </p:sp>
      <p:sp>
        <p:nvSpPr>
          <p:cNvPr id="778" name="Shape 778"/>
          <p:cNvSpPr txBox="1"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HR data &amp; CS integrated</a:t>
            </a:r>
          </a:p>
          <a:p>
            <a:pPr lvl="0"/>
            <a:r>
              <a:rPr lang="en-US"/>
              <a:t>Capability for end users w/out reliance on HRIS</a:t>
            </a:r>
          </a:p>
          <a:p>
            <a:pPr lvl="0"/>
            <a:r>
              <a:rPr lang="en-US"/>
              <a:t>Link to applicant tracking</a:t>
            </a:r>
          </a:p>
          <a:p>
            <a:pPr lvl="0"/>
            <a:r>
              <a:rPr lang="en-US"/>
              <a:t>Easier tracking of changes to people</a:t>
            </a:r>
          </a:p>
          <a:p>
            <a:pPr lvl="0"/>
            <a:r>
              <a:rPr lang="en-US"/>
              <a:t>Factbook &amp; dashboards (turnover; hiring stats; workforce demographics)</a:t>
            </a:r>
          </a:p>
        </p:txBody>
      </p:sp>
      <p:sp>
        <p:nvSpPr>
          <p:cNvPr id="779" name="Shape 779"/>
          <p:cNvSpPr txBox="1"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Needs</a:t>
            </a:r>
          </a:p>
        </p:txBody>
      </p:sp>
      <p:sp>
        <p:nvSpPr>
          <p:cNvPr id="780" name="Shape 780"/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sym typeface="Arial"/>
              </a:rPr>
              <a:t>Copyright © 2017 Athena IT Solutions     All rights reserved</a:t>
            </a:r>
            <a:r>
              <a:rPr lang="en-US" dirty="0">
                <a:sym typeface="Arial"/>
              </a:rPr>
              <a:t>.</a:t>
            </a:r>
          </a:p>
        </p:txBody>
      </p:sp>
      <p:sp>
        <p:nvSpPr>
          <p:cNvPr id="781" name="Shape 781"/>
          <p:cNvSpPr txBox="1"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19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06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6834" y="71720"/>
            <a:ext cx="6808631" cy="1223680"/>
          </a:xfrm>
        </p:spPr>
        <p:txBody>
          <a:bodyPr/>
          <a:lstStyle/>
          <a:p>
            <a:r>
              <a:rPr lang="en-US" b="1" dirty="0"/>
              <a:t>TOPICS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>
          <a:xfrm>
            <a:off x="508000" y="1581150"/>
            <a:ext cx="6787465" cy="48196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The Assessment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Best Practices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Interviews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sym typeface="Arial"/>
              </a:rPr>
              <a:t>Findings - Overall 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Recommendations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Findings - Technology</a:t>
            </a:r>
          </a:p>
          <a:p>
            <a:endParaRPr lang="en-US" dirty="0"/>
          </a:p>
        </p:txBody>
      </p:sp>
      <p:pic>
        <p:nvPicPr>
          <p:cNvPr id="40" name="Content Placeholder 39"/>
          <p:cNvPicPr>
            <a:picLocks noGrp="1" noChangeAspect="1"/>
          </p:cNvPicPr>
          <p:nvPr>
            <p:ph sz="half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652" y="0"/>
            <a:ext cx="470740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183" y="6311106"/>
            <a:ext cx="1666875" cy="4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5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lvl="0"/>
            <a:r>
              <a:rPr lang="en-US" dirty="0">
                <a:sym typeface="Times New Roman"/>
              </a:rPr>
              <a:t>Finance</a:t>
            </a:r>
          </a:p>
        </p:txBody>
      </p:sp>
      <p:sp>
        <p:nvSpPr>
          <p:cNvPr id="788" name="Shape 788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Comments</a:t>
            </a:r>
          </a:p>
        </p:txBody>
      </p:sp>
      <p:sp>
        <p:nvSpPr>
          <p:cNvPr id="789" name="Shape 789"/>
          <p:cNvSpPr txBox="1">
            <a:spLocks noGrp="1"/>
          </p:cNvSpPr>
          <p:nvPr>
            <p:ph sz="quarter" idx="3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Coding inconsistent across campuses (also w/in campuses)</a:t>
            </a:r>
          </a:p>
          <a:p>
            <a:pPr lvl="0"/>
            <a:r>
              <a:rPr lang="en-US" dirty="0">
                <a:sym typeface="Arial"/>
              </a:rPr>
              <a:t>Intersection of HR &amp; Finance is not coded for easy integration</a:t>
            </a:r>
          </a:p>
          <a:p>
            <a:pPr lvl="0"/>
            <a:r>
              <a:rPr lang="en-US" dirty="0">
                <a:sym typeface="Arial"/>
              </a:rPr>
              <a:t>Shadow systems across departments &amp; campuses</a:t>
            </a:r>
          </a:p>
          <a:p>
            <a:pPr lvl="0"/>
            <a:r>
              <a:rPr lang="en-US" dirty="0">
                <a:sym typeface="Arial"/>
              </a:rPr>
              <a:t>COA is too complicated </a:t>
            </a:r>
            <a:r>
              <a:rPr lang="en-US" dirty="0"/>
              <a:t>&amp; inconsistent across campuses</a:t>
            </a:r>
          </a:p>
          <a:p>
            <a:pPr lvl="0"/>
            <a:r>
              <a:rPr lang="en-US" dirty="0"/>
              <a:t>Procurement, facilities </a:t>
            </a:r>
            <a:r>
              <a:rPr lang="en-US" dirty="0" err="1"/>
              <a:t>mgt</a:t>
            </a:r>
            <a:r>
              <a:rPr lang="en-US" dirty="0"/>
              <a:t> &amp; travel do not tie w/ Financials</a:t>
            </a:r>
          </a:p>
          <a:p>
            <a:pPr lvl="0"/>
            <a:r>
              <a:rPr lang="en-US" dirty="0">
                <a:sym typeface="Arial"/>
              </a:rPr>
              <a:t>Use: Oracle Discoverer, PS Query &amp; Excel</a:t>
            </a:r>
          </a:p>
        </p:txBody>
      </p:sp>
      <p:sp>
        <p:nvSpPr>
          <p:cNvPr id="790" name="Shape 790"/>
          <p:cNvSpPr txBox="1"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Replace Oracle Discoverer</a:t>
            </a:r>
          </a:p>
          <a:p>
            <a:pPr lvl="0"/>
            <a:r>
              <a:rPr lang="en-US" dirty="0">
                <a:sym typeface="Arial"/>
              </a:rPr>
              <a:t>Integrate GL, HR (positions) &amp; student financials (credit hours, $ associated)</a:t>
            </a:r>
          </a:p>
          <a:p>
            <a:pPr lvl="0"/>
            <a:r>
              <a:rPr lang="en-US" dirty="0"/>
              <a:t>One-to-one correspondence of departments across modules</a:t>
            </a:r>
          </a:p>
          <a:p>
            <a:pPr lvl="0"/>
            <a:r>
              <a:rPr lang="en-US" dirty="0">
                <a:sym typeface="Arial"/>
              </a:rPr>
              <a:t>Reduce dependency on programmers to make changes, as well as dependency for running reports in real time</a:t>
            </a:r>
          </a:p>
          <a:p>
            <a:pPr lvl="0"/>
            <a:r>
              <a:rPr lang="en-US" dirty="0"/>
              <a:t>End user ability to create KPIs, etc.</a:t>
            </a:r>
          </a:p>
          <a:p>
            <a:pPr lvl="0"/>
            <a:r>
              <a:rPr lang="en-US" dirty="0">
                <a:sym typeface="Arial"/>
              </a:rPr>
              <a:t>Would like ad-hoc rollups or hierarchies</a:t>
            </a:r>
          </a:p>
          <a:p>
            <a:pPr lvl="0"/>
            <a:r>
              <a:rPr lang="en-US" dirty="0">
                <a:sym typeface="Arial"/>
              </a:rPr>
              <a:t>Need budgeting and planning application (no</a:t>
            </a:r>
            <a:r>
              <a:rPr lang="en-US" dirty="0"/>
              <a:t>w Excel)</a:t>
            </a:r>
            <a:r>
              <a:rPr lang="en-US" dirty="0">
                <a:sym typeface="Arial"/>
              </a:rPr>
              <a:t> </a:t>
            </a:r>
          </a:p>
          <a:p>
            <a:pPr lvl="0"/>
            <a:endParaRPr lang="en-US" dirty="0">
              <a:sym typeface="Arial"/>
            </a:endParaRPr>
          </a:p>
        </p:txBody>
      </p:sp>
      <p:sp>
        <p:nvSpPr>
          <p:cNvPr id="791" name="Shape 791"/>
          <p:cNvSpPr txBox="1"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Needs</a:t>
            </a:r>
          </a:p>
        </p:txBody>
      </p:sp>
      <p:sp>
        <p:nvSpPr>
          <p:cNvPr id="793" name="Shape 793"/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sym typeface="Arial"/>
              </a:rPr>
              <a:t>Copyright © 2017 Athena IT Solutions     All rights reserved.</a:t>
            </a:r>
          </a:p>
        </p:txBody>
      </p:sp>
      <p:sp>
        <p:nvSpPr>
          <p:cNvPr id="792" name="Shape 792"/>
          <p:cNvSpPr txBox="1"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20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25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lvl="0"/>
            <a:r>
              <a:rPr lang="en-US">
                <a:sym typeface="Times New Roman"/>
              </a:rPr>
              <a:t>Institutional Research (1 of 2)</a:t>
            </a:r>
          </a:p>
        </p:txBody>
      </p:sp>
      <p:sp>
        <p:nvSpPr>
          <p:cNvPr id="800" name="Shape 800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Comments</a:t>
            </a:r>
          </a:p>
        </p:txBody>
      </p:sp>
      <p:sp>
        <p:nvSpPr>
          <p:cNvPr id="801" name="Shape 801"/>
          <p:cNvSpPr txBox="1">
            <a:spLocks noGrp="1"/>
          </p:cNvSpPr>
          <p:nvPr>
            <p:ph sz="quarter" idx="3"/>
          </p:nvPr>
        </p:nvSpPr>
        <p:spPr/>
        <p:txBody>
          <a:bodyPr/>
          <a:lstStyle/>
          <a:p>
            <a:pPr lvl="0"/>
            <a:r>
              <a:rPr lang="en-US" dirty="0"/>
              <a:t>Lost faith in DW</a:t>
            </a:r>
          </a:p>
          <a:p>
            <a:pPr lvl="0"/>
            <a:r>
              <a:rPr lang="en-US" dirty="0"/>
              <a:t>Accuracy &amp; transparency are key</a:t>
            </a:r>
          </a:p>
          <a:p>
            <a:pPr lvl="0"/>
            <a:r>
              <a:rPr lang="en-US" dirty="0"/>
              <a:t>Consistency is major barrier</a:t>
            </a:r>
          </a:p>
          <a:p>
            <a:pPr lvl="0"/>
            <a:r>
              <a:rPr lang="en-US" dirty="0"/>
              <a:t>Some areas lack access to data that they should have access to</a:t>
            </a:r>
          </a:p>
          <a:p>
            <a:pPr lvl="0"/>
            <a:r>
              <a:rPr lang="en-US" dirty="0"/>
              <a:t>Differences in coding across campuses make sharing queries impossible; coding differences also sometimes w/in institution</a:t>
            </a:r>
          </a:p>
          <a:p>
            <a:pPr lvl="0"/>
            <a:r>
              <a:rPr lang="en-US" dirty="0"/>
              <a:t>For analysis, always raw data used, not UMS reports</a:t>
            </a:r>
          </a:p>
          <a:p>
            <a:pPr lvl="0"/>
            <a:r>
              <a:rPr lang="en-US" dirty="0"/>
              <a:t>Far too much time is spent on getting data &amp; cleaning it</a:t>
            </a:r>
          </a:p>
          <a:p>
            <a:pPr lvl="0"/>
            <a:endParaRPr lang="en-US" dirty="0"/>
          </a:p>
        </p:txBody>
      </p:sp>
      <p:sp>
        <p:nvSpPr>
          <p:cNvPr id="802" name="Shape 802"/>
          <p:cNvSpPr txBox="1"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Consistent table usage and coding across campuses</a:t>
            </a:r>
          </a:p>
          <a:p>
            <a:r>
              <a:rPr lang="en-US" dirty="0"/>
              <a:t>Easier way of doing retention analysis (like DW); rebuild DW retention model</a:t>
            </a:r>
          </a:p>
          <a:p>
            <a:r>
              <a:rPr lang="en-US" dirty="0"/>
              <a:t>Retention model should include progress to degree</a:t>
            </a:r>
          </a:p>
          <a:p>
            <a:r>
              <a:rPr lang="en-US" dirty="0"/>
              <a:t>New warehouse should ease standard reporting &amp; add value (e.g., not just retention, but supplemented by associated variables of interest)</a:t>
            </a:r>
          </a:p>
          <a:p>
            <a:pPr lvl="0"/>
            <a:r>
              <a:rPr lang="en-US" dirty="0"/>
              <a:t>Easier ways to track data over time than effective date</a:t>
            </a:r>
          </a:p>
          <a:p>
            <a:pPr lvl="0"/>
            <a:r>
              <a:rPr lang="en-US" dirty="0"/>
              <a:t>Additional snapshots are needed in UMS DBs to reduce instances of snapshotting on campus </a:t>
            </a:r>
          </a:p>
          <a:p>
            <a:pPr lvl="0"/>
            <a:endParaRPr lang="en-US" dirty="0">
              <a:sym typeface="Arial"/>
            </a:endParaRPr>
          </a:p>
        </p:txBody>
      </p:sp>
      <p:sp>
        <p:nvSpPr>
          <p:cNvPr id="803" name="Shape 803"/>
          <p:cNvSpPr txBox="1"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Needs</a:t>
            </a:r>
          </a:p>
        </p:txBody>
      </p:sp>
      <p:sp>
        <p:nvSpPr>
          <p:cNvPr id="805" name="Shape 805"/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sym typeface="Arial"/>
              </a:rPr>
              <a:t>Copyright © 2017 Athena IT Solutions     All rights reserved.</a:t>
            </a:r>
          </a:p>
        </p:txBody>
      </p:sp>
      <p:sp>
        <p:nvSpPr>
          <p:cNvPr id="804" name="Shape 804"/>
          <p:cNvSpPr txBox="1"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21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805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lvl="0"/>
            <a:r>
              <a:rPr lang="en-US">
                <a:sym typeface="Times New Roman"/>
              </a:rPr>
              <a:t>Institutional Research </a:t>
            </a:r>
            <a:r>
              <a:rPr lang="en-US"/>
              <a:t>(2 of 2)</a:t>
            </a:r>
          </a:p>
        </p:txBody>
      </p:sp>
      <p:sp>
        <p:nvSpPr>
          <p:cNvPr id="812" name="Shape 812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Comments</a:t>
            </a:r>
          </a:p>
        </p:txBody>
      </p:sp>
      <p:sp>
        <p:nvSpPr>
          <p:cNvPr id="813" name="Shape 813"/>
          <p:cNvSpPr txBox="1">
            <a:spLocks noGrp="1"/>
          </p:cNvSpPr>
          <p:nvPr>
            <p:ph sz="quarter" idx="3"/>
          </p:nvPr>
        </p:nvSpPr>
        <p:spPr/>
        <p:txBody>
          <a:bodyPr/>
          <a:lstStyle/>
          <a:p>
            <a:pPr lvl="0"/>
            <a:r>
              <a:rPr lang="en-US" dirty="0"/>
              <a:t>Too many instances of diff. tables w/similar info, and not enough documentation</a:t>
            </a:r>
          </a:p>
          <a:p>
            <a:pPr lvl="0"/>
            <a:r>
              <a:rPr lang="en-US" dirty="0"/>
              <a:t>Across institutions, PS Query training is needed</a:t>
            </a:r>
          </a:p>
          <a:p>
            <a:pPr lvl="0"/>
            <a:r>
              <a:rPr lang="en-US" dirty="0"/>
              <a:t>Many offices pull &amp; freeze data (e.g., census) and then use from local DBs</a:t>
            </a:r>
          </a:p>
          <a:p>
            <a:pPr lvl="0"/>
            <a:r>
              <a:rPr lang="en-US" dirty="0"/>
              <a:t>Use: PS Query, Excel, SPSS, SQR, </a:t>
            </a:r>
            <a:r>
              <a:rPr lang="en-US" dirty="0" err="1"/>
              <a:t>RapidInsight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814" name="Shape 814"/>
          <p:cNvSpPr txBox="1"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Athletics rosters in PS</a:t>
            </a:r>
          </a:p>
          <a:p>
            <a:r>
              <a:rPr lang="en-US" dirty="0"/>
              <a:t>Consistency in CIP coding, cohort coding, etc.</a:t>
            </a:r>
          </a:p>
          <a:p>
            <a:pPr lvl="0"/>
            <a:r>
              <a:rPr lang="en-US" dirty="0"/>
              <a:t>Definitions across campuses</a:t>
            </a:r>
          </a:p>
          <a:p>
            <a:r>
              <a:rPr lang="en-US" dirty="0"/>
              <a:t>Easier ways to add in additional variables to reports</a:t>
            </a:r>
          </a:p>
          <a:p>
            <a:pPr lvl="0"/>
            <a:r>
              <a:rPr lang="en-US" dirty="0"/>
              <a:t>Enrollment per course (actual against same day year prior)</a:t>
            </a:r>
          </a:p>
          <a:p>
            <a:pPr lvl="0"/>
            <a:r>
              <a:rPr lang="en-US" dirty="0"/>
              <a:t>Reports by course modality</a:t>
            </a:r>
          </a:p>
          <a:p>
            <a:pPr lvl="0"/>
            <a:r>
              <a:rPr lang="en-US" dirty="0"/>
              <a:t>Course enrollment melt patterns</a:t>
            </a:r>
          </a:p>
          <a:p>
            <a:pPr lvl="0"/>
            <a:r>
              <a:rPr lang="en-US" dirty="0"/>
              <a:t>Enrollment melt patterns</a:t>
            </a:r>
          </a:p>
          <a:p>
            <a:pPr lvl="0"/>
            <a:endParaRPr lang="en-US" dirty="0">
              <a:sym typeface="Arial"/>
            </a:endParaRPr>
          </a:p>
        </p:txBody>
      </p:sp>
      <p:sp>
        <p:nvSpPr>
          <p:cNvPr id="815" name="Shape 815"/>
          <p:cNvSpPr txBox="1"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Needs</a:t>
            </a:r>
          </a:p>
        </p:txBody>
      </p:sp>
      <p:sp>
        <p:nvSpPr>
          <p:cNvPr id="817" name="Shape 817"/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sym typeface="Arial"/>
              </a:rPr>
              <a:t>Copyright © 2017 Athena IT Solutions     All rights reserved.</a:t>
            </a:r>
          </a:p>
        </p:txBody>
      </p:sp>
      <p:sp>
        <p:nvSpPr>
          <p:cNvPr id="816" name="Shape 816"/>
          <p:cNvSpPr txBox="1"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22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890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Enrollment Management Council</a:t>
            </a:r>
          </a:p>
        </p:txBody>
      </p:sp>
      <p:sp>
        <p:nvSpPr>
          <p:cNvPr id="824" name="Shape 824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Comments</a:t>
            </a:r>
          </a:p>
        </p:txBody>
      </p:sp>
      <p:sp>
        <p:nvSpPr>
          <p:cNvPr id="825" name="Shape 825"/>
          <p:cNvSpPr txBox="1">
            <a:spLocks noGrp="1"/>
          </p:cNvSpPr>
          <p:nvPr>
            <p:ph sz="quarter" idx="3"/>
          </p:nvPr>
        </p:nvSpPr>
        <p:spPr/>
        <p:txBody>
          <a:bodyPr/>
          <a:lstStyle/>
          <a:p>
            <a:pPr lvl="0"/>
            <a:r>
              <a:rPr lang="en-US" dirty="0"/>
              <a:t>Easy access is key</a:t>
            </a:r>
          </a:p>
          <a:p>
            <a:pPr lvl="0"/>
            <a:r>
              <a:rPr lang="en-US" dirty="0"/>
              <a:t>Accuracy is key</a:t>
            </a:r>
          </a:p>
          <a:p>
            <a:pPr lvl="0"/>
            <a:r>
              <a:rPr lang="en-US" dirty="0"/>
              <a:t>Reports that only show one year are not rich enough</a:t>
            </a:r>
          </a:p>
          <a:p>
            <a:pPr lvl="0"/>
            <a:r>
              <a:rPr lang="en-US" dirty="0"/>
              <a:t>Reports that don’t break out first-year from transfer also need additional detail</a:t>
            </a:r>
          </a:p>
          <a:p>
            <a:pPr lvl="0"/>
            <a:r>
              <a:rPr lang="en-US" dirty="0"/>
              <a:t>UMS should determine metrics we all need; focus on consistency for those</a:t>
            </a:r>
          </a:p>
        </p:txBody>
      </p:sp>
      <p:sp>
        <p:nvSpPr>
          <p:cNvPr id="826" name="Shape 826"/>
          <p:cNvSpPr txBox="1"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Dashboards (student metrics) &amp; Admissions info</a:t>
            </a:r>
          </a:p>
          <a:p>
            <a:pPr lvl="0"/>
            <a:r>
              <a:rPr lang="en-US" dirty="0"/>
              <a:t>Detailed admissions funnel, year-over-year</a:t>
            </a:r>
          </a:p>
          <a:p>
            <a:pPr lvl="0"/>
            <a:r>
              <a:rPr lang="en-US" dirty="0"/>
              <a:t>Views of current state vs. budgeted</a:t>
            </a:r>
          </a:p>
          <a:p>
            <a:pPr lvl="0"/>
            <a:r>
              <a:rPr lang="en-US" dirty="0"/>
              <a:t>Student success metrics; progress to degree completion</a:t>
            </a:r>
          </a:p>
          <a:p>
            <a:pPr lvl="0"/>
            <a:r>
              <a:rPr lang="en-US" dirty="0"/>
              <a:t>Merging Admissions &amp; </a:t>
            </a:r>
            <a:r>
              <a:rPr lang="en-US" dirty="0" err="1"/>
              <a:t>FinAid</a:t>
            </a:r>
            <a:r>
              <a:rPr lang="en-US" dirty="0"/>
              <a:t> data</a:t>
            </a:r>
          </a:p>
          <a:p>
            <a:pPr lvl="0"/>
            <a:r>
              <a:rPr lang="en-US" dirty="0"/>
              <a:t>Integration of UMS data with Maine DOE and College Board</a:t>
            </a:r>
          </a:p>
          <a:p>
            <a:pPr lvl="0"/>
            <a:endParaRPr lang="en-US" dirty="0">
              <a:sym typeface="Arial"/>
            </a:endParaRPr>
          </a:p>
        </p:txBody>
      </p:sp>
      <p:sp>
        <p:nvSpPr>
          <p:cNvPr id="827" name="Shape 827"/>
          <p:cNvSpPr txBox="1"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Needs</a:t>
            </a:r>
          </a:p>
        </p:txBody>
      </p:sp>
      <p:sp>
        <p:nvSpPr>
          <p:cNvPr id="829" name="Shape 829"/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sym typeface="Arial"/>
              </a:rPr>
              <a:t>Copyright © 2017 Athena IT Solutions     All rights reserved.</a:t>
            </a:r>
          </a:p>
        </p:txBody>
      </p:sp>
      <p:sp>
        <p:nvSpPr>
          <p:cNvPr id="828" name="Shape 828"/>
          <p:cNvSpPr txBox="1"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23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1022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lvl="0"/>
            <a:r>
              <a:rPr lang="en-US">
                <a:sym typeface="Times New Roman"/>
              </a:rPr>
              <a:t>IT </a:t>
            </a:r>
          </a:p>
        </p:txBody>
      </p:sp>
      <p:sp>
        <p:nvSpPr>
          <p:cNvPr id="848" name="Shape 848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Comments</a:t>
            </a:r>
          </a:p>
        </p:txBody>
      </p:sp>
      <p:sp>
        <p:nvSpPr>
          <p:cNvPr id="849" name="Shape 849"/>
          <p:cNvSpPr txBox="1">
            <a:spLocks noGrp="1"/>
          </p:cNvSpPr>
          <p:nvPr>
            <p:ph sz="quarter" idx="3"/>
          </p:nvPr>
        </p:nvSpPr>
        <p:spPr/>
        <p:txBody>
          <a:bodyPr/>
          <a:lstStyle/>
          <a:p>
            <a:pPr lvl="0"/>
            <a:r>
              <a:rPr lang="en-US" dirty="0"/>
              <a:t>Openness to recommendations</a:t>
            </a:r>
          </a:p>
          <a:p>
            <a:pPr lvl="0"/>
            <a:r>
              <a:rPr lang="en-US" dirty="0"/>
              <a:t>PeopleSoft has production &amp; reporting databases</a:t>
            </a:r>
          </a:p>
          <a:p>
            <a:pPr lvl="0"/>
            <a:r>
              <a:rPr lang="en-US" dirty="0"/>
              <a:t>PeopleSoft extracts to each campus &amp; shadow systems</a:t>
            </a:r>
          </a:p>
          <a:p>
            <a:pPr lvl="0"/>
            <a:r>
              <a:rPr lang="en-US" dirty="0"/>
              <a:t>Current DW under-resourced &amp; configuration not understood</a:t>
            </a:r>
          </a:p>
          <a:p>
            <a:pPr lvl="0"/>
            <a:r>
              <a:rPr lang="en-US" dirty="0"/>
              <a:t>On-premise Oracle is standard, some restrictions in enterprise license, not looking at cloud</a:t>
            </a:r>
          </a:p>
          <a:p>
            <a:pPr lvl="0"/>
            <a:r>
              <a:rPr lang="en-US" dirty="0"/>
              <a:t>VM is long-term direction</a:t>
            </a:r>
          </a:p>
          <a:p>
            <a:pPr lvl="0"/>
            <a:r>
              <a:rPr lang="en-US" dirty="0"/>
              <a:t>Discoverer being phased out</a:t>
            </a:r>
          </a:p>
          <a:p>
            <a:pPr lvl="0"/>
            <a:r>
              <a:rPr lang="en-US" dirty="0"/>
              <a:t>PS Query &amp; flattened views used for reporting</a:t>
            </a:r>
          </a:p>
          <a:p>
            <a:pPr lvl="0"/>
            <a:r>
              <a:rPr lang="en-US" dirty="0"/>
              <a:t>Looking at Blackboard Analytics</a:t>
            </a:r>
          </a:p>
        </p:txBody>
      </p:sp>
      <p:sp>
        <p:nvSpPr>
          <p:cNvPr id="850" name="Shape 850"/>
          <p:cNvSpPr txBox="1"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Linking DW with application extracts </a:t>
            </a:r>
          </a:p>
          <a:p>
            <a:pPr lvl="0"/>
            <a:r>
              <a:rPr lang="en-US" dirty="0"/>
              <a:t>Better understanding of DW &amp; BI environment, operations, monitoring &amp; support</a:t>
            </a:r>
          </a:p>
          <a:p>
            <a:pPr lvl="0"/>
            <a:endParaRPr lang="en-US" dirty="0">
              <a:sym typeface="Arial"/>
            </a:endParaRPr>
          </a:p>
        </p:txBody>
      </p:sp>
      <p:sp>
        <p:nvSpPr>
          <p:cNvPr id="851" name="Shape 851"/>
          <p:cNvSpPr txBox="1"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Needs</a:t>
            </a:r>
          </a:p>
        </p:txBody>
      </p:sp>
      <p:sp>
        <p:nvSpPr>
          <p:cNvPr id="853" name="Shape 853"/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sym typeface="Arial"/>
              </a:rPr>
              <a:t>Copyright © 2017 Athena IT Solutions     All rights reserved.</a:t>
            </a:r>
          </a:p>
        </p:txBody>
      </p:sp>
      <p:sp>
        <p:nvSpPr>
          <p:cNvPr id="852" name="Shape 852"/>
          <p:cNvSpPr txBox="1"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24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76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6834" y="71720"/>
            <a:ext cx="6808631" cy="1223680"/>
          </a:xfrm>
        </p:spPr>
        <p:txBody>
          <a:bodyPr/>
          <a:lstStyle/>
          <a:p>
            <a:r>
              <a:rPr lang="en-US" b="1" dirty="0"/>
              <a:t>TOPICS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>
          <a:xfrm>
            <a:off x="508000" y="1581150"/>
            <a:ext cx="6787465" cy="48196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The Assessment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Best Practices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Interviews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1" dirty="0">
                <a:sym typeface="Arial"/>
              </a:rPr>
              <a:t>Findings - Overall 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Recommendations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Findings - Technology</a:t>
            </a:r>
          </a:p>
          <a:p>
            <a:endParaRPr lang="en-US" dirty="0"/>
          </a:p>
        </p:txBody>
      </p:sp>
      <p:pic>
        <p:nvPicPr>
          <p:cNvPr id="40" name="Content Placeholder 39"/>
          <p:cNvPicPr>
            <a:picLocks noGrp="1" noChangeAspect="1"/>
          </p:cNvPicPr>
          <p:nvPr>
            <p:ph sz="half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652" y="0"/>
            <a:ext cx="470740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183" y="6311106"/>
            <a:ext cx="1666875" cy="454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F40AC0-A2A3-47E9-B530-E5EAF152C59D}"/>
              </a:ext>
            </a:extLst>
          </p:cNvPr>
          <p:cNvSpPr txBox="1"/>
          <p:nvPr/>
        </p:nvSpPr>
        <p:spPr>
          <a:xfrm>
            <a:off x="7470063" y="0"/>
            <a:ext cx="4707407" cy="1877437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  <a:p>
            <a:endParaRPr lang="en-US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BentonSans Book"/>
                <a:ea typeface="+mj-ea"/>
                <a:cs typeface="+mj-cs"/>
              </a:rPr>
              <a:t>FINDINGS</a:t>
            </a:r>
          </a:p>
          <a:p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1588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Times New Roman"/>
              </a:rPr>
              <a:t>Existing DW </a:t>
            </a:r>
          </a:p>
        </p:txBody>
      </p:sp>
      <p:sp>
        <p:nvSpPr>
          <p:cNvPr id="867" name="Shape 86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Existing DW has very limited use:</a:t>
            </a:r>
          </a:p>
          <a:p>
            <a:pPr lvl="1"/>
            <a:r>
              <a:rPr lang="en-US" dirty="0">
                <a:sym typeface="Arial"/>
              </a:rPr>
              <a:t>4-6 business users for a limited set of reports</a:t>
            </a:r>
          </a:p>
          <a:p>
            <a:pPr lvl="1"/>
            <a:r>
              <a:rPr lang="en-US" dirty="0">
                <a:sym typeface="Arial"/>
              </a:rPr>
              <a:t>Limited trust in data</a:t>
            </a:r>
          </a:p>
          <a:p>
            <a:pPr lvl="0"/>
            <a:r>
              <a:rPr lang="en-US" dirty="0">
                <a:sym typeface="Arial"/>
              </a:rPr>
              <a:t>Cannot reconcile DW to data sources</a:t>
            </a:r>
          </a:p>
          <a:p>
            <a:pPr lvl="0"/>
            <a:r>
              <a:rPr lang="en-US" dirty="0">
                <a:sym typeface="Arial"/>
              </a:rPr>
              <a:t>Do not know business rules embedded in loading data into DW</a:t>
            </a:r>
          </a:p>
          <a:p>
            <a:pPr lvl="0"/>
            <a:r>
              <a:rPr lang="en-US" dirty="0">
                <a:sym typeface="Arial"/>
              </a:rPr>
              <a:t>Only updated weekly</a:t>
            </a:r>
          </a:p>
          <a:p>
            <a:pPr lvl="0"/>
            <a:r>
              <a:rPr lang="en-US" dirty="0">
                <a:sym typeface="Arial"/>
              </a:rPr>
              <a:t>DW data is not comprehensive enough to meet needs </a:t>
            </a:r>
          </a:p>
          <a:p>
            <a:pPr lvl="0"/>
            <a:r>
              <a:rPr lang="en-US" dirty="0">
                <a:sym typeface="Arial"/>
              </a:rPr>
              <a:t>DW data definitions are not documented &amp; difficult to understand what data should be used </a:t>
            </a:r>
          </a:p>
          <a:p>
            <a:pPr lvl="0"/>
            <a:endParaRPr lang="en-US" dirty="0">
              <a:sym typeface="Arial"/>
            </a:endParaRPr>
          </a:p>
          <a:p>
            <a:pPr lvl="1"/>
            <a:endParaRPr lang="en-US" dirty="0">
              <a:sym typeface="Times New Roman"/>
            </a:endParaRPr>
          </a:p>
          <a:p>
            <a:pPr lvl="0"/>
            <a:endParaRPr lang="en-US" dirty="0">
              <a:sym typeface="Arial"/>
            </a:endParaRPr>
          </a:p>
          <a:p>
            <a:pPr lvl="0"/>
            <a:endParaRPr lang="en-US" dirty="0">
              <a:sym typeface="Arial"/>
            </a:endParaRPr>
          </a:p>
        </p:txBody>
      </p:sp>
      <p:sp>
        <p:nvSpPr>
          <p:cNvPr id="868" name="Shape 868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sym typeface="Arial"/>
              </a:rPr>
              <a:t>Copyright © 2017 Athena IT Solutions     All rights reserved.</a:t>
            </a:r>
          </a:p>
        </p:txBody>
      </p:sp>
      <p:sp>
        <p:nvSpPr>
          <p:cNvPr id="869" name="Shape 869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26</a:t>
            </a:fld>
            <a:endParaRPr 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348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Times New Roman"/>
              </a:rPr>
              <a:t>Current State of Data in UMS</a:t>
            </a:r>
          </a:p>
        </p:txBody>
      </p:sp>
      <p:sp>
        <p:nvSpPr>
          <p:cNvPr id="875" name="Shape 875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Inconsistency often starts in systems of record (SOR)</a:t>
            </a:r>
          </a:p>
          <a:p>
            <a:pPr lvl="1"/>
            <a:r>
              <a:rPr lang="en-US" dirty="0"/>
              <a:t>COA, coding, etc.</a:t>
            </a:r>
          </a:p>
          <a:p>
            <a:pPr lvl="0"/>
            <a:r>
              <a:rPr lang="en-US" dirty="0">
                <a:sym typeface="Arial"/>
              </a:rPr>
              <a:t>Inconsistent definitions and metrics across campuses</a:t>
            </a:r>
          </a:p>
          <a:p>
            <a:pPr lvl="1"/>
            <a:r>
              <a:rPr lang="en-US" dirty="0"/>
              <a:t>How data is interpreted is different - </a:t>
            </a:r>
            <a:r>
              <a:rPr lang="en-US" dirty="0">
                <a:sym typeface="Times New Roman"/>
              </a:rPr>
              <a:t>business rules used for analysis, metrics, hierarchies/roll-ups</a:t>
            </a:r>
          </a:p>
          <a:p>
            <a:pPr lvl="0"/>
            <a:r>
              <a:rPr lang="en-US" dirty="0">
                <a:sym typeface="Arial"/>
              </a:rPr>
              <a:t>Reporting silos flourishing</a:t>
            </a:r>
          </a:p>
          <a:p>
            <a:pPr lvl="1"/>
            <a:r>
              <a:rPr lang="en-US" dirty="0">
                <a:sym typeface="Times New Roman"/>
              </a:rPr>
              <a:t>Campuses &amp; functional groups  perform custom queries &amp; extracts </a:t>
            </a:r>
          </a:p>
          <a:p>
            <a:pPr lvl="1"/>
            <a:r>
              <a:rPr lang="en-US" dirty="0">
                <a:sym typeface="Times New Roman"/>
              </a:rPr>
              <a:t>Data Shadow Systems (Access or other databases) used for reporting </a:t>
            </a:r>
          </a:p>
          <a:p>
            <a:pPr lvl="1"/>
            <a:r>
              <a:rPr lang="en-US" dirty="0">
                <a:sym typeface="Times New Roman"/>
              </a:rPr>
              <a:t>Spreadsheets used for data integration, business transformation &amp; reporting</a:t>
            </a:r>
          </a:p>
          <a:p>
            <a:pPr lvl="0"/>
            <a:endParaRPr lang="en-US" dirty="0">
              <a:sym typeface="Arial"/>
            </a:endParaRPr>
          </a:p>
        </p:txBody>
      </p:sp>
      <p:sp>
        <p:nvSpPr>
          <p:cNvPr id="876" name="Shape 876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sym typeface="Arial"/>
              </a:rPr>
              <a:t>Copyright © 2017 Athena IT Solutions     All rights reserved</a:t>
            </a:r>
            <a:r>
              <a:rPr lang="en-US" dirty="0">
                <a:sym typeface="Arial"/>
              </a:rPr>
              <a:t>.</a:t>
            </a:r>
          </a:p>
        </p:txBody>
      </p:sp>
      <p:sp>
        <p:nvSpPr>
          <p:cNvPr id="877" name="Shape 877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27</a:t>
            </a:fld>
            <a:endParaRPr 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105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UMS Accidental Architecture</a:t>
            </a:r>
          </a:p>
        </p:txBody>
      </p:sp>
      <p:pic>
        <p:nvPicPr>
          <p:cNvPr id="10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024427"/>
            <a:ext cx="7810500" cy="3913795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BBF0DF-AB51-4C65-863D-8A575A8EE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8894" y="990600"/>
            <a:ext cx="3573556" cy="5410200"/>
          </a:xfrm>
        </p:spPr>
        <p:txBody>
          <a:bodyPr/>
          <a:lstStyle/>
          <a:p>
            <a:r>
              <a:rPr lang="en-US" dirty="0"/>
              <a:t>UMS </a:t>
            </a:r>
            <a:r>
              <a:rPr lang="en-US" dirty="0">
                <a:sym typeface="Arial"/>
              </a:rPr>
              <a:t>Accidental Architecture</a:t>
            </a:r>
          </a:p>
          <a:p>
            <a:pPr lvl="1"/>
            <a:r>
              <a:rPr lang="en-US" dirty="0"/>
              <a:t>PeopleSoft &amp; other SORs</a:t>
            </a:r>
          </a:p>
          <a:p>
            <a:pPr lvl="1"/>
            <a:r>
              <a:rPr lang="en-US" dirty="0"/>
              <a:t>PeopleSoft Reporting DB, Extracts, Local DB</a:t>
            </a:r>
          </a:p>
          <a:p>
            <a:pPr lvl="1"/>
            <a:r>
              <a:rPr lang="en-US" dirty="0"/>
              <a:t>PS Query, Oracle Discoverer, Cognos BI, SPSS</a:t>
            </a:r>
          </a:p>
          <a:p>
            <a:pPr lvl="1"/>
            <a:r>
              <a:rPr lang="en-US" dirty="0"/>
              <a:t>Data Shadow Systems</a:t>
            </a:r>
          </a:p>
          <a:p>
            <a:pPr lvl="1"/>
            <a:r>
              <a:rPr lang="en-US" dirty="0"/>
              <a:t>Spreadsheets</a:t>
            </a:r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Data Inconsistency</a:t>
            </a:r>
          </a:p>
          <a:p>
            <a:pPr lvl="1"/>
            <a:r>
              <a:rPr lang="en-US" dirty="0"/>
              <a:t>Loss of Productivity</a:t>
            </a:r>
          </a:p>
          <a:p>
            <a:pPr lvl="2"/>
            <a:r>
              <a:rPr lang="en-US" dirty="0"/>
              <a:t>Redundant processes</a:t>
            </a:r>
          </a:p>
          <a:p>
            <a:pPr lvl="2"/>
            <a:r>
              <a:rPr lang="en-US" dirty="0"/>
              <a:t>Reconcile &amp; debate numbers</a:t>
            </a:r>
          </a:p>
          <a:p>
            <a:pPr lvl="1"/>
            <a:r>
              <a:rPr lang="en-US" dirty="0"/>
              <a:t>Opportunity Loss</a:t>
            </a:r>
          </a:p>
          <a:p>
            <a:pPr lvl="2"/>
            <a:r>
              <a:rPr lang="en-US" dirty="0"/>
              <a:t>Do not have data for analysis</a:t>
            </a:r>
          </a:p>
          <a:p>
            <a:pPr lvl="2"/>
            <a:r>
              <a:rPr lang="en-US" dirty="0"/>
              <a:t>Do not have time to perform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Shape 879">
            <a:extLst>
              <a:ext uri="{FF2B5EF4-FFF2-40B4-BE49-F238E27FC236}">
                <a16:creationId xmlns:a16="http://schemas.microsoft.com/office/drawing/2014/main" id="{88424303-7A0C-4281-9824-794E3FB1F128}"/>
              </a:ext>
            </a:extLst>
          </p:cNvPr>
          <p:cNvSpPr txBox="1"/>
          <p:nvPr/>
        </p:nvSpPr>
        <p:spPr>
          <a:xfrm>
            <a:off x="685799" y="4799772"/>
            <a:ext cx="1241275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Hairball</a:t>
            </a:r>
          </a:p>
        </p:txBody>
      </p:sp>
    </p:spTree>
    <p:extLst>
      <p:ext uri="{BB962C8B-B14F-4D97-AF65-F5344CB8AC3E}">
        <p14:creationId xmlns:p14="http://schemas.microsoft.com/office/powerpoint/2010/main" val="2645434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6834" y="71720"/>
            <a:ext cx="6808631" cy="1223680"/>
          </a:xfrm>
        </p:spPr>
        <p:txBody>
          <a:bodyPr/>
          <a:lstStyle/>
          <a:p>
            <a:r>
              <a:rPr lang="en-US" b="1" dirty="0"/>
              <a:t>TOPICS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>
          <a:xfrm>
            <a:off x="508000" y="1581150"/>
            <a:ext cx="6787465" cy="48196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The Assessment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Best Practices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Interviews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sym typeface="Arial"/>
              </a:rPr>
              <a:t>Findings - Overall 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1" dirty="0"/>
              <a:t>Recommendations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Findings - Technology</a:t>
            </a:r>
          </a:p>
          <a:p>
            <a:endParaRPr lang="en-US" dirty="0"/>
          </a:p>
        </p:txBody>
      </p:sp>
      <p:pic>
        <p:nvPicPr>
          <p:cNvPr id="40" name="Content Placeholder 39"/>
          <p:cNvPicPr>
            <a:picLocks noGrp="1" noChangeAspect="1"/>
          </p:cNvPicPr>
          <p:nvPr>
            <p:ph sz="half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652" y="0"/>
            <a:ext cx="470740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183" y="6311106"/>
            <a:ext cx="1666875" cy="454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F40AC0-A2A3-47E9-B530-E5EAF152C59D}"/>
              </a:ext>
            </a:extLst>
          </p:cNvPr>
          <p:cNvSpPr txBox="1"/>
          <p:nvPr/>
        </p:nvSpPr>
        <p:spPr>
          <a:xfrm>
            <a:off x="7470063" y="0"/>
            <a:ext cx="4707407" cy="249299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  <a:p>
            <a:endParaRPr lang="en-US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BentonSans Book"/>
                <a:ea typeface="+mj-ea"/>
                <a:cs typeface="+mj-cs"/>
              </a:rPr>
              <a:t>RECOMMENDATIONS</a:t>
            </a:r>
          </a:p>
          <a:p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  <a:p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24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6834" y="71720"/>
            <a:ext cx="6808631" cy="1223680"/>
          </a:xfrm>
        </p:spPr>
        <p:txBody>
          <a:bodyPr/>
          <a:lstStyle/>
          <a:p>
            <a:r>
              <a:rPr lang="en-US" b="1" dirty="0"/>
              <a:t>TOPICS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>
          <a:xfrm>
            <a:off x="508000" y="1581150"/>
            <a:ext cx="6787465" cy="48196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1" dirty="0"/>
              <a:t>The Assessment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Best Practices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Interviews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sym typeface="Arial"/>
              </a:rPr>
              <a:t>Findings - Overall 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Recommendations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Findings - Technology</a:t>
            </a:r>
          </a:p>
          <a:p>
            <a:endParaRPr lang="en-US" dirty="0"/>
          </a:p>
        </p:txBody>
      </p:sp>
      <p:pic>
        <p:nvPicPr>
          <p:cNvPr id="40" name="Content Placeholder 39"/>
          <p:cNvPicPr>
            <a:picLocks noGrp="1" noChangeAspect="1"/>
          </p:cNvPicPr>
          <p:nvPr>
            <p:ph sz="half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652" y="0"/>
            <a:ext cx="470740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183" y="6311106"/>
            <a:ext cx="1666875" cy="454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F40AC0-A2A3-47E9-B530-E5EAF152C59D}"/>
              </a:ext>
            </a:extLst>
          </p:cNvPr>
          <p:cNvSpPr txBox="1"/>
          <p:nvPr/>
        </p:nvSpPr>
        <p:spPr>
          <a:xfrm>
            <a:off x="7470063" y="0"/>
            <a:ext cx="4707407" cy="249299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  <a:p>
            <a:endParaRPr lang="en-US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BentonSans Book"/>
                <a:ea typeface="+mj-ea"/>
                <a:cs typeface="+mj-cs"/>
              </a:rPr>
              <a:t>THE ASSESSMENT</a:t>
            </a:r>
          </a:p>
          <a:p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  <a:p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2971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8">
            <a:extLst>
              <a:ext uri="{FF2B5EF4-FFF2-40B4-BE49-F238E27FC236}">
                <a16:creationId xmlns:a16="http://schemas.microsoft.com/office/drawing/2014/main" id="{489B0CBE-67C5-4A7B-AEC2-D2723D1821A6}"/>
              </a:ext>
            </a:extLst>
          </p:cNvPr>
          <p:cNvSpPr txBox="1">
            <a:spLocks/>
          </p:cNvSpPr>
          <p:nvPr/>
        </p:nvSpPr>
        <p:spPr bwMode="auto">
          <a:xfrm>
            <a:off x="11988" y="0"/>
            <a:ext cx="48536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Merriweather Ligh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Merriweather Ligh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Merriweather Ligh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9pPr>
          </a:lstStyle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BentonSans Book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BentonSans Book"/>
              </a:rPr>
              <a:t>RECOMMENDATIONS</a:t>
            </a:r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>
          <a:xfrm>
            <a:off x="5054139" y="746620"/>
            <a:ext cx="6879106" cy="5654180"/>
          </a:xfrm>
        </p:spPr>
        <p:txBody>
          <a:bodyPr/>
          <a:lstStyle/>
          <a:p>
            <a:r>
              <a:rPr lang="en-US" sz="3600" dirty="0"/>
              <a:t>Program &amp; Project</a:t>
            </a:r>
          </a:p>
          <a:p>
            <a:r>
              <a:rPr lang="en-US" sz="3600" dirty="0"/>
              <a:t>People, Culture &amp; Organization</a:t>
            </a:r>
          </a:p>
          <a:p>
            <a:r>
              <a:rPr lang="en-US" sz="3600" dirty="0"/>
              <a:t>Data Architecture</a:t>
            </a:r>
          </a:p>
          <a:p>
            <a:r>
              <a:rPr lang="en-US" sz="3600" dirty="0"/>
              <a:t>Data Integration</a:t>
            </a:r>
          </a:p>
          <a:p>
            <a:r>
              <a:rPr lang="en-US" sz="3600" dirty="0"/>
              <a:t>Business Intelligence &amp; Analytics</a:t>
            </a:r>
          </a:p>
          <a:p>
            <a:r>
              <a:rPr lang="en-US" sz="3600" dirty="0"/>
              <a:t>Technology &amp; Products</a:t>
            </a:r>
          </a:p>
          <a:p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BB3E898F-CFE7-4872-86CA-C60FDF87C3FC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1568055"/>
            <a:ext cx="4837113" cy="372188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4" y="6311106"/>
            <a:ext cx="1666875" cy="4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79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Times New Roman"/>
              </a:rPr>
              <a:t>Recommendations: Overall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DW needs to be rewritten &amp; replaced:</a:t>
            </a:r>
          </a:p>
          <a:p>
            <a:pPr lvl="1"/>
            <a:r>
              <a:rPr lang="en-US" dirty="0"/>
              <a:t>New analytical data architecture (ADA)</a:t>
            </a:r>
          </a:p>
          <a:p>
            <a:pPr lvl="1"/>
            <a:r>
              <a:rPr lang="en-US" dirty="0"/>
              <a:t>New tools for data integration &amp; BI</a:t>
            </a:r>
          </a:p>
          <a:p>
            <a:pPr lvl="1"/>
            <a:r>
              <a:rPr lang="en-US" dirty="0"/>
              <a:t>Use best practices for design, deployment, operations &amp; project management</a:t>
            </a:r>
          </a:p>
          <a:p>
            <a:pPr lvl="1"/>
            <a:endParaRPr lang="en-US" dirty="0"/>
          </a:p>
          <a:p>
            <a:r>
              <a:rPr lang="en-US" dirty="0"/>
              <a:t>UMS, campuses &amp; functional groups need to:</a:t>
            </a:r>
          </a:p>
          <a:p>
            <a:pPr lvl="1"/>
            <a:r>
              <a:rPr lang="en-US" dirty="0"/>
              <a:t>Contribute to DW design</a:t>
            </a:r>
          </a:p>
          <a:p>
            <a:pPr lvl="1"/>
            <a:r>
              <a:rPr lang="en-US" dirty="0"/>
              <a:t>Provide feedback if not meeting needs</a:t>
            </a:r>
          </a:p>
          <a:p>
            <a:pPr lvl="1"/>
            <a:r>
              <a:rPr lang="en-US" dirty="0"/>
              <a:t>Commit to use DW &amp; BI applications rather than data shadow systems</a:t>
            </a:r>
          </a:p>
          <a:p>
            <a:endParaRPr lang="en-US" dirty="0"/>
          </a:p>
        </p:txBody>
      </p:sp>
      <p:sp>
        <p:nvSpPr>
          <p:cNvPr id="995" name="Shape 995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sym typeface="Arial"/>
              </a:rPr>
              <a:t>Copyright © 2017 Athena IT Solutions     All rights reserved.</a:t>
            </a:r>
          </a:p>
        </p:txBody>
      </p:sp>
      <p:sp>
        <p:nvSpPr>
          <p:cNvPr id="996" name="Shape 996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31</a:t>
            </a:fld>
            <a:endParaRPr 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373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Times New Roman"/>
              </a:rPr>
              <a:t>Recommendations: Overall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 Roadmap has two aspects:</a:t>
            </a:r>
          </a:p>
          <a:p>
            <a:pPr lvl="1"/>
            <a:r>
              <a:rPr lang="en-US" dirty="0"/>
              <a:t>What &amp; Who - Business data, analytics, business processes &amp; people</a:t>
            </a:r>
          </a:p>
          <a:p>
            <a:pPr lvl="1"/>
            <a:r>
              <a:rPr lang="en-US" dirty="0"/>
              <a:t>Where, How &amp; When – BI projects, architecture, data, integration, BI &amp; technology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Select best fit technology for UMS (not just tools with most features)</a:t>
            </a:r>
          </a:p>
          <a:p>
            <a:pPr lvl="1"/>
            <a:r>
              <a:rPr lang="en-US" dirty="0"/>
              <a:t>Tools must provide functionality for UMS uses</a:t>
            </a:r>
          </a:p>
          <a:p>
            <a:pPr lvl="1"/>
            <a:r>
              <a:rPr lang="en-US" dirty="0"/>
              <a:t>UMS has to make appropriate resource commitments</a:t>
            </a:r>
          </a:p>
          <a:p>
            <a:pPr lvl="1"/>
            <a:r>
              <a:rPr lang="en-US" dirty="0"/>
              <a:t>Need to be able to obtain &amp; maintain skills required by tools</a:t>
            </a:r>
          </a:p>
          <a:p>
            <a:pPr lvl="1"/>
            <a:r>
              <a:rPr lang="en-US" dirty="0"/>
              <a:t>Tools need to be affordable not just license costs but also operational costs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95" name="Shape 995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sym typeface="Arial"/>
              </a:rPr>
              <a:t>Copyright © 2017 Athena IT Solutions     All rights reserved.</a:t>
            </a:r>
          </a:p>
        </p:txBody>
      </p:sp>
      <p:sp>
        <p:nvSpPr>
          <p:cNvPr id="996" name="Shape 996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32</a:t>
            </a:fld>
            <a:endParaRPr 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195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8">
            <a:extLst>
              <a:ext uri="{FF2B5EF4-FFF2-40B4-BE49-F238E27FC236}">
                <a16:creationId xmlns:a16="http://schemas.microsoft.com/office/drawing/2014/main" id="{489B0CBE-67C5-4A7B-AEC2-D2723D1821A6}"/>
              </a:ext>
            </a:extLst>
          </p:cNvPr>
          <p:cNvSpPr txBox="1">
            <a:spLocks/>
          </p:cNvSpPr>
          <p:nvPr/>
        </p:nvSpPr>
        <p:spPr bwMode="auto">
          <a:xfrm>
            <a:off x="11988" y="0"/>
            <a:ext cx="48536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Merriweather Ligh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Merriweather Ligh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Merriweather Ligh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9pPr>
          </a:lstStyle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BentonSans Book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BentonSans Book"/>
              </a:rPr>
              <a:t>RECOMMENDATIONS</a:t>
            </a:r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>
          <a:xfrm>
            <a:off x="5054139" y="1568055"/>
            <a:ext cx="6879106" cy="4698520"/>
          </a:xfrm>
        </p:spPr>
        <p:txBody>
          <a:bodyPr/>
          <a:lstStyle/>
          <a:p>
            <a:r>
              <a:rPr lang="en-US" sz="3200" dirty="0"/>
              <a:t>Overall DW/BI Program</a:t>
            </a:r>
          </a:p>
          <a:p>
            <a:r>
              <a:rPr lang="en-US" sz="3200" dirty="0"/>
              <a:t>Foundational DW Project</a:t>
            </a:r>
          </a:p>
          <a:p>
            <a:r>
              <a:rPr lang="en-US" sz="3200" dirty="0"/>
              <a:t>BI Projects</a:t>
            </a:r>
          </a:p>
          <a:p>
            <a:pPr lvl="1"/>
            <a:r>
              <a:rPr lang="en-US" sz="2800" dirty="0"/>
              <a:t>UMS/Campus Initiative(s)</a:t>
            </a:r>
          </a:p>
          <a:p>
            <a:pPr lvl="1"/>
            <a:r>
              <a:rPr lang="en-US" sz="2800" dirty="0"/>
              <a:t>Data Shadow System Replacement(s)</a:t>
            </a:r>
          </a:p>
          <a:p>
            <a:pPr lvl="1"/>
            <a:r>
              <a:rPr lang="en-US" sz="2800" dirty="0"/>
              <a:t>UMS Shared Reporting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BB3E898F-CFE7-4872-86CA-C60FDF87C3FC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1568055"/>
            <a:ext cx="4837113" cy="372188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4" y="6311106"/>
            <a:ext cx="1666875" cy="454819"/>
          </a:xfrm>
          <a:prstGeom prst="rect">
            <a:avLst/>
          </a:prstGeom>
        </p:spPr>
      </p:pic>
      <p:sp>
        <p:nvSpPr>
          <p:cNvPr id="37" name="Title 6">
            <a:extLst>
              <a:ext uri="{FF2B5EF4-FFF2-40B4-BE49-F238E27FC236}">
                <a16:creationId xmlns:a16="http://schemas.microsoft.com/office/drawing/2014/main" id="{8F924A98-D000-43BB-9DF1-D93D136776B8}"/>
              </a:ext>
            </a:extLst>
          </p:cNvPr>
          <p:cNvSpPr txBox="1">
            <a:spLocks/>
          </p:cNvSpPr>
          <p:nvPr/>
        </p:nvSpPr>
        <p:spPr>
          <a:xfrm>
            <a:off x="5054139" y="695603"/>
            <a:ext cx="6754744" cy="692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5">
                    <a:lumMod val="75000"/>
                  </a:schemeClr>
                </a:solidFill>
                <a:latin typeface="BentonSans Book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Program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996649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74D599-D445-447D-8668-4204B601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DW and BI Program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5C6784-485C-4F47-AE82-92F6DCAB47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8" y="996582"/>
            <a:ext cx="6960870" cy="390048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D50C4F-1016-44D1-BF19-EF8D7907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5225" y="858253"/>
            <a:ext cx="4517118" cy="5542547"/>
          </a:xfrm>
        </p:spPr>
        <p:txBody>
          <a:bodyPr/>
          <a:lstStyle/>
          <a:p>
            <a:r>
              <a:rPr lang="en-US" dirty="0"/>
              <a:t>Create BI Roadmap </a:t>
            </a:r>
          </a:p>
          <a:p>
            <a:pPr lvl="1"/>
            <a:r>
              <a:rPr lang="en-US" dirty="0"/>
              <a:t>Driven by UMS Strategy, UMS &amp; Campus Initiatives &amp; Data Governance</a:t>
            </a:r>
          </a:p>
          <a:p>
            <a:pPr lvl="1"/>
            <a:r>
              <a:rPr lang="en-US" dirty="0"/>
              <a:t>2-5 year horizon </a:t>
            </a:r>
          </a:p>
          <a:p>
            <a:pPr lvl="1"/>
            <a:r>
              <a:rPr lang="en-US" dirty="0"/>
              <a:t>Build DW &amp; BI Incrementally &amp; iteratively </a:t>
            </a:r>
          </a:p>
          <a:p>
            <a:r>
              <a:rPr lang="en-US" dirty="0"/>
              <a:t>Select &amp; prioritize BI objectives</a:t>
            </a:r>
          </a:p>
          <a:p>
            <a:pPr lvl="1"/>
            <a:r>
              <a:rPr lang="en-US" dirty="0"/>
              <a:t>Potential BI Projects:</a:t>
            </a:r>
          </a:p>
          <a:p>
            <a:pPr lvl="2"/>
            <a:r>
              <a:rPr lang="en-US" dirty="0"/>
              <a:t>Student success</a:t>
            </a:r>
          </a:p>
          <a:p>
            <a:pPr lvl="2"/>
            <a:r>
              <a:rPr lang="en-US" dirty="0"/>
              <a:t>IPEDS reporting &amp; Common Data Set</a:t>
            </a:r>
          </a:p>
          <a:p>
            <a:pPr lvl="2"/>
            <a:r>
              <a:rPr lang="en-US" dirty="0"/>
              <a:t>Financial analysis of academic programs</a:t>
            </a:r>
          </a:p>
          <a:p>
            <a:pPr lvl="2"/>
            <a:r>
              <a:rPr lang="en-US" dirty="0"/>
              <a:t>To-be-determined (TBD)</a:t>
            </a:r>
          </a:p>
          <a:p>
            <a:r>
              <a:rPr lang="en-US" dirty="0"/>
              <a:t>Obtain Organizational Involvement</a:t>
            </a:r>
          </a:p>
          <a:p>
            <a:pPr lvl="1"/>
            <a:r>
              <a:rPr lang="en-US" dirty="0"/>
              <a:t>Sponsorship</a:t>
            </a:r>
          </a:p>
          <a:p>
            <a:pPr lvl="2"/>
            <a:r>
              <a:rPr lang="en-US" dirty="0"/>
              <a:t>Responsible for requirements &amp; project sign-off</a:t>
            </a:r>
          </a:p>
          <a:p>
            <a:pPr lvl="1"/>
            <a:r>
              <a:rPr lang="en-US" dirty="0"/>
              <a:t>Participation (throughout BI project)</a:t>
            </a:r>
          </a:p>
          <a:p>
            <a:pPr lvl="2"/>
            <a:r>
              <a:rPr lang="en-US" dirty="0"/>
              <a:t>Requirements, Design feedback, Testing &amp; validation, Commitment to use</a:t>
            </a:r>
          </a:p>
          <a:p>
            <a:pPr lvl="1"/>
            <a:r>
              <a:rPr lang="en-US" dirty="0"/>
              <a:t>Data &amp; Analytics Governance (ongoing)</a:t>
            </a:r>
          </a:p>
          <a:p>
            <a:pPr lvl="2"/>
            <a:r>
              <a:rPr lang="en-US" dirty="0"/>
              <a:t>Shared responsibility &amp; commitment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513E9-1D5F-45E6-AF98-B14D9F071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07F55-5063-4BB3-B9D3-D4229EA7A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1612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74D599-D445-447D-8668-4204B601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Foundational DW Project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D50C4F-1016-44D1-BF19-EF8D7907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5225" y="990600"/>
            <a:ext cx="4477483" cy="5410200"/>
          </a:xfrm>
        </p:spPr>
        <p:txBody>
          <a:bodyPr/>
          <a:lstStyle/>
          <a:p>
            <a:r>
              <a:rPr lang="en-US" sz="2400" dirty="0"/>
              <a:t>Key Deliverables</a:t>
            </a:r>
          </a:p>
          <a:p>
            <a:pPr lvl="1"/>
            <a:r>
              <a:rPr lang="en-US" dirty="0"/>
              <a:t>Design foundational DW</a:t>
            </a:r>
          </a:p>
          <a:p>
            <a:pPr lvl="1"/>
            <a:r>
              <a:rPr lang="en-US" dirty="0"/>
              <a:t>Create data integration framework</a:t>
            </a:r>
          </a:p>
          <a:p>
            <a:pPr lvl="1"/>
            <a:r>
              <a:rPr lang="en-US" dirty="0"/>
              <a:t>Establish technology &amp; product architectures</a:t>
            </a:r>
          </a:p>
          <a:p>
            <a:pPr lvl="1"/>
            <a:r>
              <a:rPr lang="en-US" dirty="0"/>
              <a:t>Load &amp; validate foundational DW</a:t>
            </a:r>
          </a:p>
          <a:p>
            <a:pPr lvl="1"/>
            <a:endParaRPr lang="en-US" dirty="0"/>
          </a:p>
          <a:p>
            <a:r>
              <a:rPr lang="en-US" sz="2400" dirty="0"/>
              <a:t>Key supporting tasks</a:t>
            </a:r>
          </a:p>
          <a:p>
            <a:pPr lvl="1"/>
            <a:r>
              <a:rPr lang="en-US" dirty="0"/>
              <a:t>Initiate BI Program &amp; Projects</a:t>
            </a:r>
          </a:p>
          <a:p>
            <a:pPr lvl="1"/>
            <a:r>
              <a:rPr lang="en-US" dirty="0"/>
              <a:t>Create/Expand DW group</a:t>
            </a:r>
          </a:p>
          <a:p>
            <a:pPr lvl="2"/>
            <a:r>
              <a:rPr lang="en-US" dirty="0"/>
              <a:t>Development &amp; Sustaining team(s)</a:t>
            </a:r>
          </a:p>
          <a:p>
            <a:pPr lvl="1"/>
            <a:r>
              <a:rPr lang="en-US" dirty="0"/>
              <a:t>Engage with campuses &amp; functional groups 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sz="2400" dirty="0"/>
              <a:t>Project Timing</a:t>
            </a:r>
          </a:p>
          <a:p>
            <a:pPr lvl="1"/>
            <a:r>
              <a:rPr lang="en-US" dirty="0"/>
              <a:t>Foundation required for any BI project</a:t>
            </a:r>
          </a:p>
          <a:p>
            <a:pPr lvl="1"/>
            <a:r>
              <a:rPr lang="en-US" dirty="0"/>
              <a:t>Executed in parallel with or before specific BI projects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513E9-1D5F-45E6-AF98-B14D9F071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07F55-5063-4BB3-B9D3-D4229EA7A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35</a:t>
            </a:fld>
            <a:endParaRPr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EFFAF4C-BD69-4456-8FDD-41F30C4ED6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256848"/>
            <a:ext cx="6747510" cy="4213860"/>
          </a:xfrm>
        </p:spPr>
      </p:pic>
    </p:spTree>
    <p:extLst>
      <p:ext uri="{BB962C8B-B14F-4D97-AF65-F5344CB8AC3E}">
        <p14:creationId xmlns:p14="http://schemas.microsoft.com/office/powerpoint/2010/main" val="1606939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74D599-D445-447D-8668-4204B601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Foundational DW Project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D50C4F-1016-44D1-BF19-EF8D7907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5225" y="990600"/>
            <a:ext cx="4477483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TASKS:</a:t>
            </a:r>
          </a:p>
          <a:p>
            <a:r>
              <a:rPr lang="en-US" dirty="0"/>
              <a:t>Identify data requirements</a:t>
            </a:r>
          </a:p>
          <a:p>
            <a:pPr lvl="1"/>
            <a:r>
              <a:rPr lang="en-US" dirty="0"/>
              <a:t>PeopleSoft: HR, Finance, Students, TBD</a:t>
            </a:r>
          </a:p>
          <a:p>
            <a:r>
              <a:rPr lang="en-US" dirty="0"/>
              <a:t>Select products for DW</a:t>
            </a:r>
          </a:p>
          <a:p>
            <a:pPr lvl="1"/>
            <a:r>
              <a:rPr lang="en-US" dirty="0"/>
              <a:t>Database &amp; Data Integration</a:t>
            </a:r>
          </a:p>
          <a:p>
            <a:r>
              <a:rPr lang="en-US" dirty="0"/>
              <a:t>Design Data Architecture &amp; Schemas for DW &amp; SOI</a:t>
            </a:r>
          </a:p>
          <a:p>
            <a:pPr lvl="1"/>
            <a:r>
              <a:rPr lang="en-US" dirty="0"/>
              <a:t>Staging</a:t>
            </a:r>
          </a:p>
          <a:p>
            <a:pPr lvl="1"/>
            <a:r>
              <a:rPr lang="en-US" dirty="0"/>
              <a:t>Integration</a:t>
            </a:r>
          </a:p>
          <a:p>
            <a:pPr lvl="1"/>
            <a:r>
              <a:rPr lang="en-US" dirty="0"/>
              <a:t>Distribution</a:t>
            </a:r>
          </a:p>
          <a:p>
            <a:r>
              <a:rPr lang="en-US" dirty="0"/>
              <a:t>Establish data integration framework</a:t>
            </a:r>
          </a:p>
          <a:p>
            <a:r>
              <a:rPr lang="en-US" dirty="0"/>
              <a:t>Design, develop, test &amp; validate data integration processes</a:t>
            </a:r>
          </a:p>
          <a:p>
            <a:r>
              <a:rPr lang="en-US" dirty="0"/>
              <a:t>Load &amp; validate DW data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513E9-1D5F-45E6-AF98-B14D9F071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07F55-5063-4BB3-B9D3-D4229EA7A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36</a:t>
            </a:fld>
            <a:endParaRPr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EFFAF4C-BD69-4456-8FDD-41F30C4ED6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256848"/>
            <a:ext cx="6747510" cy="4213860"/>
          </a:xfrm>
        </p:spPr>
      </p:pic>
    </p:spTree>
    <p:extLst>
      <p:ext uri="{BB962C8B-B14F-4D97-AF65-F5344CB8AC3E}">
        <p14:creationId xmlns:p14="http://schemas.microsoft.com/office/powerpoint/2010/main" val="1883709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C0F4-2C65-4EB2-9571-5C64C6D12265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BI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5064-455E-4779-B381-7A294275C4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/>
          <a:lstStyle/>
          <a:p>
            <a:r>
              <a:rPr lang="en-US" dirty="0"/>
              <a:t>Target 3 areas for BI implementation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11D06-BCC9-4E5A-8890-63ABE617532E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dirty="0"/>
              <a:t>UMS and/or Campus Initiative(s)</a:t>
            </a:r>
          </a:p>
          <a:p>
            <a:pPr lvl="1"/>
            <a:r>
              <a:rPr lang="en-US" dirty="0"/>
              <a:t>Support initiative with enabling data &amp; analytics, such as Student Success</a:t>
            </a:r>
          </a:p>
          <a:p>
            <a:pPr lvl="1"/>
            <a:r>
              <a:rPr lang="en-US" dirty="0"/>
              <a:t>Create a sustaining &amp; extensible data &amp; BI platform for initiative(s) as they evolve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Data Shadow System Replacement(s)</a:t>
            </a:r>
          </a:p>
          <a:p>
            <a:pPr lvl="1"/>
            <a:r>
              <a:rPr lang="en-US" dirty="0"/>
              <a:t>Replace extracts to campuses &amp; functional groups with targeted data marts fed from DW distribution schema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UMS Shared Reporting</a:t>
            </a:r>
          </a:p>
          <a:p>
            <a:pPr lvl="1"/>
            <a:r>
              <a:rPr lang="en-US" dirty="0"/>
              <a:t>Replace PeopleSoft reporting database with data mart fed from distribution schema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63DF-0834-40B6-84AA-C3157EF44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AAF31-8072-4308-8FAA-C12F2BED6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11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C0F4-2C65-4EB2-9571-5C64C6D12265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BI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5064-455E-4779-B381-7A294275C4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dirty="0"/>
              <a:t>UMS and/or Campus Initiative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11D06-BCC9-4E5A-8890-63ABE617532E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dirty="0"/>
              <a:t>Select UMS initiative for BI project</a:t>
            </a:r>
          </a:p>
          <a:p>
            <a:r>
              <a:rPr lang="en-US" dirty="0"/>
              <a:t>Assumption is that the following will evolve over time with learnings: </a:t>
            </a:r>
          </a:p>
          <a:p>
            <a:pPr lvl="1"/>
            <a:r>
              <a:rPr lang="en-US" dirty="0"/>
              <a:t>Business requirements &amp; key performance indicators (KPIs) </a:t>
            </a:r>
          </a:p>
          <a:p>
            <a:pPr lvl="1"/>
            <a:r>
              <a:rPr lang="en-US" dirty="0"/>
              <a:t>Business processes</a:t>
            </a:r>
          </a:p>
          <a:p>
            <a:pPr lvl="1"/>
            <a:r>
              <a:rPr lang="en-US" dirty="0"/>
              <a:t>Data gathered, data integrated, data governed &amp; analytics performed</a:t>
            </a:r>
          </a:p>
          <a:p>
            <a:r>
              <a:rPr lang="en-US" dirty="0"/>
              <a:t>Create a roadmap with multiple phases</a:t>
            </a:r>
          </a:p>
          <a:p>
            <a:pPr lvl="1"/>
            <a:r>
              <a:rPr lang="en-US" dirty="0"/>
              <a:t>Prioritize where to start </a:t>
            </a:r>
          </a:p>
          <a:p>
            <a:pPr lvl="1"/>
            <a:r>
              <a:rPr lang="en-US" dirty="0"/>
              <a:t>Create preliminary roadmap (to be revised based on learnings)</a:t>
            </a:r>
          </a:p>
          <a:p>
            <a:pPr marL="57150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63DF-0834-40B6-84AA-C3157EF44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AAF31-8072-4308-8FAA-C12F2BED6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76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C0F4-2C65-4EB2-9571-5C64C6D12265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BI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5064-455E-4779-B381-7A294275C4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dirty="0"/>
              <a:t>UMS and/or Campus Initiative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11D06-BCC9-4E5A-8890-63ABE617532E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Tasks:</a:t>
            </a:r>
          </a:p>
          <a:p>
            <a:pPr lvl="0"/>
            <a:r>
              <a:rPr lang="en-US" dirty="0"/>
              <a:t>Identify sponsor(s), stakeholders &amp; participants</a:t>
            </a:r>
          </a:p>
          <a:p>
            <a:r>
              <a:rPr lang="en-US" dirty="0"/>
              <a:t>If goal is actionable analytics, are there processes available to act on? </a:t>
            </a:r>
          </a:p>
          <a:p>
            <a:pPr lvl="1"/>
            <a:r>
              <a:rPr lang="en-US" dirty="0"/>
              <a:t>Identify &amp; plan for changes to business processes</a:t>
            </a:r>
          </a:p>
          <a:p>
            <a:pPr lvl="0"/>
            <a:r>
              <a:rPr lang="en-US" dirty="0"/>
              <a:t>Gather data requirements for 1</a:t>
            </a:r>
            <a:r>
              <a:rPr lang="en-US" baseline="30000" dirty="0"/>
              <a:t>st</a:t>
            </a:r>
            <a:r>
              <a:rPr lang="en-US" dirty="0"/>
              <a:t> phase of implementation</a:t>
            </a:r>
          </a:p>
          <a:p>
            <a:pPr lvl="1"/>
            <a:r>
              <a:rPr lang="en-US" dirty="0"/>
              <a:t>Determine what data is available &amp; what will need to be collected in future</a:t>
            </a:r>
          </a:p>
          <a:p>
            <a:pPr lvl="1"/>
            <a:r>
              <a:rPr lang="en-US" dirty="0"/>
              <a:t>Differentiate what data is critical vs nice-to-have</a:t>
            </a:r>
          </a:p>
          <a:p>
            <a:pPr lvl="1"/>
            <a:r>
              <a:rPr lang="en-US" dirty="0"/>
              <a:t>Identify data consistency issues and data gaps</a:t>
            </a:r>
          </a:p>
          <a:p>
            <a:r>
              <a:rPr lang="en-US" dirty="0"/>
              <a:t>Identify data governance efforts required, develop plan &amp; dependencies</a:t>
            </a:r>
          </a:p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63DF-0834-40B6-84AA-C3157EF44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AAF31-8072-4308-8FAA-C12F2BED6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9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Times New Roman"/>
              </a:rPr>
              <a:t>How We Got Here (Brief History)</a:t>
            </a:r>
            <a:endParaRPr lang="en-US" dirty="0">
              <a:sym typeface="Times New Roman"/>
            </a:endParaRPr>
          </a:p>
        </p:txBody>
      </p:sp>
      <p:sp>
        <p:nvSpPr>
          <p:cNvPr id="697" name="Shape 697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Data Warehouse (DW) purchased from a vendor (Phytorion) </a:t>
            </a:r>
          </a:p>
          <a:p>
            <a:pPr lvl="1"/>
            <a:r>
              <a:rPr lang="en-US" dirty="0"/>
              <a:t>Developed in 2011-2013 </a:t>
            </a:r>
          </a:p>
          <a:p>
            <a:pPr lvl="1"/>
            <a:r>
              <a:rPr lang="en-US" dirty="0"/>
              <a:t>2013 launch</a:t>
            </a:r>
          </a:p>
          <a:p>
            <a:r>
              <a:rPr lang="en-US" dirty="0"/>
              <a:t>Limited DW usage since launch</a:t>
            </a:r>
          </a:p>
          <a:p>
            <a:pPr lvl="1"/>
            <a:r>
              <a:rPr lang="en-US" dirty="0"/>
              <a:t>Currently generating Admissions Funnel reports used by a few campuses, and a retention report used by one campus and UMS IR</a:t>
            </a:r>
          </a:p>
          <a:p>
            <a:pPr lvl="0"/>
            <a:r>
              <a:rPr lang="en-US" dirty="0"/>
              <a:t>Data Integration (DI) tool is end-of-life, with no direct conversion</a:t>
            </a:r>
          </a:p>
          <a:p>
            <a:pPr lvl="0"/>
            <a:r>
              <a:rPr lang="en-US" dirty="0"/>
              <a:t>Current opportunity to evaluate from all angles:</a:t>
            </a:r>
          </a:p>
          <a:p>
            <a:pPr lvl="1"/>
            <a:r>
              <a:rPr lang="en-US" dirty="0"/>
              <a:t>Do we have the ‘right’ data? If it’s the right data, is it accurate?</a:t>
            </a:r>
          </a:p>
          <a:p>
            <a:pPr lvl="1"/>
            <a:r>
              <a:rPr lang="en-US" dirty="0"/>
              <a:t>Are the integration &amp; distribution schema fit to purpose?</a:t>
            </a:r>
          </a:p>
          <a:p>
            <a:pPr lvl="1"/>
            <a:r>
              <a:rPr lang="en-US" dirty="0"/>
              <a:t>What is the best fit for IT for DI, and for end users for BI?</a:t>
            </a:r>
          </a:p>
          <a:p>
            <a:pPr lvl="0"/>
            <a:r>
              <a:rPr lang="en-US" dirty="0"/>
              <a:t>Based on evaluation, where do we go from here? </a:t>
            </a:r>
          </a:p>
          <a:p>
            <a:pPr lvl="1"/>
            <a:r>
              <a:rPr lang="en-US" dirty="0"/>
              <a:t>Migrate current integration schema to new tool &amp; keep BI tool</a:t>
            </a:r>
          </a:p>
          <a:p>
            <a:pPr lvl="1"/>
            <a:r>
              <a:rPr lang="en-US" dirty="0"/>
              <a:t>Re-architect integration; keep BI tool or select another</a:t>
            </a:r>
          </a:p>
          <a:p>
            <a:pPr lvl="0"/>
            <a:endParaRPr lang="en-US" dirty="0"/>
          </a:p>
        </p:txBody>
      </p:sp>
      <p:sp>
        <p:nvSpPr>
          <p:cNvPr id="698" name="Shape 698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Copyright © 2017 Athena IT Solutions     All rights reserved.</a:t>
            </a:r>
            <a:endParaRPr lang="en-US" dirty="0">
              <a:sym typeface="Arial"/>
            </a:endParaRPr>
          </a:p>
        </p:txBody>
      </p:sp>
      <p:sp>
        <p:nvSpPr>
          <p:cNvPr id="699" name="Shape 699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4</a:t>
            </a:fld>
            <a:endParaRPr 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182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C0F4-2C65-4EB2-9571-5C64C6D12265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BI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5064-455E-4779-B381-7A294275C4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dirty="0"/>
              <a:t>UMS and/or Campus Initiative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11D06-BCC9-4E5A-8890-63ABE617532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08001" y="1747880"/>
            <a:ext cx="11373659" cy="465292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Tasks: (continued)</a:t>
            </a:r>
          </a:p>
          <a:p>
            <a:pPr lvl="0"/>
            <a:r>
              <a:rPr lang="en-US" dirty="0"/>
              <a:t>Gather &amp; prioritize reporting and analytics requirements</a:t>
            </a:r>
          </a:p>
          <a:p>
            <a:pPr lvl="0"/>
            <a:r>
              <a:rPr lang="en-US" dirty="0"/>
              <a:t>Design, develop, test, validate &amp; deploy:</a:t>
            </a:r>
          </a:p>
          <a:p>
            <a:pPr lvl="1"/>
            <a:r>
              <a:rPr lang="en-US" dirty="0"/>
              <a:t>Data architecture – DW &amp; BI</a:t>
            </a:r>
          </a:p>
          <a:p>
            <a:pPr lvl="1"/>
            <a:r>
              <a:rPr lang="en-US" dirty="0"/>
              <a:t>Data Integration</a:t>
            </a:r>
          </a:p>
          <a:p>
            <a:pPr lvl="1"/>
            <a:r>
              <a:rPr lang="en-US" dirty="0"/>
              <a:t>BI applications</a:t>
            </a:r>
          </a:p>
          <a:p>
            <a:r>
              <a:rPr lang="en-US" dirty="0"/>
              <a:t>Test &amp; validate BI application with business processes</a:t>
            </a:r>
          </a:p>
          <a:p>
            <a:pPr lvl="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63DF-0834-40B6-84AA-C3157EF44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AAF31-8072-4308-8FAA-C12F2BED6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17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C0F4-2C65-4EB2-9571-5C64C6D12265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BI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5064-455E-4779-B381-7A294275C4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"/>
            <a:r>
              <a:rPr lang="en-US" dirty="0"/>
              <a:t>2. Data Shadow System Replacement(s)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11D06-BCC9-4E5A-8890-63ABE617532E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marL="514350" indent="-457200"/>
            <a:r>
              <a:rPr lang="en-US" dirty="0"/>
              <a:t>Currently campuses &amp; functional groups, such as Finance, HR &amp; IR, have recurring extracts feed their own “local” databases and/or Excel files</a:t>
            </a:r>
          </a:p>
          <a:p>
            <a:pPr marL="514350" indent="-457200"/>
            <a:r>
              <a:rPr lang="en-US" dirty="0"/>
              <a:t>Replace extracts with data marts fed from DW distribution schema</a:t>
            </a:r>
          </a:p>
          <a:p>
            <a:pPr marL="514350" indent="-457200"/>
            <a:r>
              <a:rPr lang="en-US" dirty="0"/>
              <a:t>Establish DW &amp; distribution schema as SOI (system of integration), if data not in DW then campuses &amp; groups:</a:t>
            </a:r>
          </a:p>
          <a:p>
            <a:pPr marL="914400" lvl="1" indent="-457200"/>
            <a:r>
              <a:rPr lang="en-US" dirty="0"/>
              <a:t>Get data directly from SOR</a:t>
            </a:r>
          </a:p>
          <a:p>
            <a:pPr marL="914400" lvl="1" indent="-457200"/>
            <a:r>
              <a:rPr lang="en-US" dirty="0"/>
              <a:t>Document data requirements gap(s) </a:t>
            </a:r>
          </a:p>
          <a:p>
            <a:pPr marL="514350" indent="-457200"/>
            <a:r>
              <a:rPr lang="en-US" dirty="0"/>
              <a:t>Commitment required by groups to common data, i.e. information 5 C’s and avoid data silos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63DF-0834-40B6-84AA-C3157EF44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AAF31-8072-4308-8FAA-C12F2BED6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59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C0F4-2C65-4EB2-9571-5C64C6D12265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BI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5064-455E-4779-B381-7A294275C4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"/>
            <a:r>
              <a:rPr lang="en-US" dirty="0"/>
              <a:t>2. Data Shadow System Replacement(s)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11D06-BCC9-4E5A-8890-63ABE617532E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/>
              <a:t>Key Tasks:</a:t>
            </a:r>
          </a:p>
          <a:p>
            <a:pPr marL="514350" indent="-457200"/>
            <a:r>
              <a:rPr lang="en-US" dirty="0"/>
              <a:t>Identify data shadow systems &amp; extracts</a:t>
            </a:r>
          </a:p>
          <a:p>
            <a:pPr marL="514350" indent="-457200"/>
            <a:r>
              <a:rPr lang="en-US" dirty="0"/>
              <a:t>Prioritize replacement projects with group buy-in &amp; commitment</a:t>
            </a:r>
          </a:p>
          <a:p>
            <a:pPr marL="514350" indent="-457200"/>
            <a:r>
              <a:rPr lang="en-US" dirty="0"/>
              <a:t>For each project:</a:t>
            </a:r>
          </a:p>
          <a:p>
            <a:pPr marL="914400" lvl="1" indent="-457200"/>
            <a:r>
              <a:rPr lang="en-US" dirty="0"/>
              <a:t>Reverse engineer existing extract and/or data shadow system</a:t>
            </a:r>
          </a:p>
          <a:p>
            <a:pPr marL="914400" lvl="1" indent="-457200"/>
            <a:r>
              <a:rPr lang="en-US" dirty="0"/>
              <a:t>Profile data &amp; validate current data requirements with group</a:t>
            </a:r>
          </a:p>
          <a:p>
            <a:pPr marL="914400" lvl="1" indent="-457200"/>
            <a:r>
              <a:rPr lang="en-US" dirty="0"/>
              <a:t>Design data mart</a:t>
            </a:r>
          </a:p>
          <a:p>
            <a:pPr marL="914400" lvl="1" indent="-457200"/>
            <a:r>
              <a:rPr lang="en-US" dirty="0"/>
              <a:t>Design, develop, test, validate &amp; deploy data integration processes</a:t>
            </a:r>
          </a:p>
          <a:p>
            <a:pPr marL="914400" lvl="1" indent="-457200"/>
            <a:r>
              <a:rPr lang="en-US" dirty="0"/>
              <a:t>Potentially modernize BI by designing BI applications – “new” BI tool and/or with Excel/PowerPivot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63DF-0834-40B6-84AA-C3157EF44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AAF31-8072-4308-8FAA-C12F2BED6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46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C0F4-2C65-4EB2-9571-5C64C6D12265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BI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5064-455E-4779-B381-7A294275C4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457200"/>
            <a:r>
              <a:rPr lang="en-US" dirty="0"/>
              <a:t>3. UMS Shared Reporting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11D06-BCC9-4E5A-8890-63ABE617532E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marL="514350" indent="-457200"/>
            <a:r>
              <a:rPr lang="en-US" dirty="0"/>
              <a:t>Currently a PeopleSoft reporting database is used by many for creating reports. This offloads reporting from PeopleSoft operational applications.</a:t>
            </a:r>
          </a:p>
          <a:p>
            <a:pPr marL="514350" indent="-457200"/>
            <a:r>
              <a:rPr lang="en-US" dirty="0"/>
              <a:t>Replace with data mart fed from DW distribution schema</a:t>
            </a:r>
          </a:p>
          <a:p>
            <a:pPr marL="514350" indent="-457200"/>
            <a:r>
              <a:rPr lang="en-US" dirty="0"/>
              <a:t>Establish DW &amp; distribution schema as SOI (system of integration)</a:t>
            </a:r>
          </a:p>
          <a:p>
            <a:pPr marL="514350" indent="-457200"/>
            <a:r>
              <a:rPr lang="en-US" dirty="0"/>
              <a:t>Commitment required by groups to common data, i.e. information 5 C’s and avoid data silos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63DF-0834-40B6-84AA-C3157EF44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AAF31-8072-4308-8FAA-C12F2BED6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30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C0F4-2C65-4EB2-9571-5C64C6D12265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BI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5064-455E-4779-B381-7A294275C4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457200"/>
            <a:r>
              <a:rPr lang="en-US" dirty="0"/>
              <a:t>3. UMS Shared Reporting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11D06-BCC9-4E5A-8890-63ABE617532E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/>
              <a:t>Key Tasks:</a:t>
            </a:r>
          </a:p>
          <a:p>
            <a:pPr marL="514350" indent="-457200"/>
            <a:r>
              <a:rPr lang="en-US" dirty="0"/>
              <a:t>Reverse engineer existing reporting database</a:t>
            </a:r>
          </a:p>
          <a:p>
            <a:pPr marL="514350" indent="-457200"/>
            <a:r>
              <a:rPr lang="en-US" dirty="0"/>
              <a:t>Profile data &amp; validate current data requirements </a:t>
            </a:r>
          </a:p>
          <a:p>
            <a:pPr marL="514350" indent="-457200"/>
            <a:r>
              <a:rPr lang="en-US" dirty="0"/>
              <a:t>Design data mart </a:t>
            </a:r>
          </a:p>
          <a:p>
            <a:pPr marL="514350" indent="-457200"/>
            <a:r>
              <a:rPr lang="en-US" dirty="0"/>
              <a:t>Design, develop, test, validate &amp; deploy data integration processes</a:t>
            </a:r>
          </a:p>
          <a:p>
            <a:pPr marL="514350" indent="-457200"/>
            <a:r>
              <a:rPr lang="en-US" dirty="0"/>
              <a:t>Potentially modernize BI by designing BI applications – “new” BI tool and/or with Excel/PowerPivot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63DF-0834-40B6-84AA-C3157EF44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AAF31-8072-4308-8FAA-C12F2BED6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06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D85B3-FF5E-4C68-9008-915AEB73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Each BI Project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32EAD8-3967-4C88-A8CC-AC19707673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Who will make requirement decisions &amp; who will use when implemented?</a:t>
            </a:r>
          </a:p>
          <a:p>
            <a:r>
              <a:rPr lang="en-US" dirty="0"/>
              <a:t>What business processes will be impacted and/or created as a result of this project?</a:t>
            </a:r>
          </a:p>
          <a:p>
            <a:r>
              <a:rPr lang="en-US" dirty="0"/>
              <a:t>What data is needed for this analysis? What is critical versus nice-to-have?</a:t>
            </a:r>
          </a:p>
          <a:p>
            <a:r>
              <a:rPr lang="en-US" dirty="0"/>
              <a:t>What are the data quality issues and data gaps? </a:t>
            </a:r>
          </a:p>
          <a:p>
            <a:r>
              <a:rPr lang="en-US" dirty="0"/>
              <a:t>If data quality or inconsistency issues, are data governance processes in place? If not, are they planned and when?</a:t>
            </a:r>
          </a:p>
          <a:p>
            <a:r>
              <a:rPr lang="en-US" dirty="0"/>
              <a:t>What type of analysis is needed: descriptive, diagnostic and/or predictive analytics?</a:t>
            </a:r>
          </a:p>
          <a:p>
            <a:pPr lvl="1"/>
            <a:r>
              <a:rPr lang="en-US" dirty="0"/>
              <a:t>If  more than descriptive, how will it evolve over time?</a:t>
            </a:r>
          </a:p>
          <a:p>
            <a:pPr lvl="1"/>
            <a:r>
              <a:rPr lang="en-US" dirty="0"/>
              <a:t>Are skills in place to leverage analytics &amp; data?</a:t>
            </a:r>
          </a:p>
          <a:p>
            <a:r>
              <a:rPr lang="en-US" dirty="0"/>
              <a:t>If goal is actionable analytics (vs descriptive reporting), are processes available to act? </a:t>
            </a:r>
          </a:p>
          <a:p>
            <a:pPr lvl="1"/>
            <a:r>
              <a:rPr lang="en-US" dirty="0"/>
              <a:t>If no, when available and who is creating? </a:t>
            </a:r>
          </a:p>
          <a:p>
            <a:pPr lvl="1"/>
            <a:r>
              <a:rPr lang="en-US" dirty="0"/>
              <a:t>If yes, is there a feedback loop with data that can be gathered?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ADDF7-17D2-40E1-A9F9-17752ED56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C7513-F35A-45A4-824E-3C7F61367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45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0725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D85B3-FF5E-4C68-9008-915AEB73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Project Methodology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B77C012-0043-4A32-959F-9B44421804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038281"/>
            <a:ext cx="7810500" cy="5314837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90C86D-5BBB-4899-84A1-45EEF331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8894" y="990600"/>
            <a:ext cx="3649756" cy="5410200"/>
          </a:xfrm>
        </p:spPr>
        <p:txBody>
          <a:bodyPr/>
          <a:lstStyle/>
          <a:p>
            <a:r>
              <a:rPr lang="en-US" dirty="0"/>
              <a:t>Incremental &amp; Iterative Program</a:t>
            </a:r>
          </a:p>
          <a:p>
            <a:pPr lvl="1"/>
            <a:r>
              <a:rPr lang="en-US" dirty="0"/>
              <a:t>Roadmap similar to software product planning</a:t>
            </a:r>
          </a:p>
          <a:p>
            <a:pPr lvl="1"/>
            <a:endParaRPr lang="en-US" dirty="0"/>
          </a:p>
          <a:p>
            <a:r>
              <a:rPr lang="en-US" dirty="0"/>
              <a:t>Waterfall for foundational work</a:t>
            </a:r>
          </a:p>
          <a:p>
            <a:pPr lvl="1"/>
            <a:r>
              <a:rPr lang="en-US" dirty="0"/>
              <a:t>Architectures</a:t>
            </a:r>
          </a:p>
          <a:p>
            <a:pPr lvl="1"/>
            <a:r>
              <a:rPr lang="en-US" dirty="0"/>
              <a:t>Data Integration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Agile</a:t>
            </a:r>
          </a:p>
          <a:p>
            <a:pPr lvl="1"/>
            <a:r>
              <a:rPr lang="en-US" dirty="0"/>
              <a:t>Business &amp; data requirements</a:t>
            </a:r>
          </a:p>
          <a:p>
            <a:pPr lvl="1"/>
            <a:r>
              <a:rPr lang="en-US" dirty="0"/>
              <a:t>BI design, development &amp; testing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ADDF7-17D2-40E1-A9F9-17752ED56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C7513-F35A-45A4-824E-3C7F61367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46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4544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D85B3-FF5E-4C68-9008-915AEB73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Program &amp; Projects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90C86D-5BBB-4899-84A1-45EEF33119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DW Assessment</a:t>
            </a:r>
          </a:p>
          <a:p>
            <a:r>
              <a:rPr lang="en-US" dirty="0"/>
              <a:t>Software Selection w/ RFP </a:t>
            </a:r>
          </a:p>
          <a:p>
            <a:r>
              <a:rPr lang="en-US" dirty="0"/>
              <a:t>DW Foundational Project</a:t>
            </a:r>
          </a:p>
          <a:p>
            <a:r>
              <a:rPr lang="en-US" dirty="0"/>
              <a:t>Data Governance (ongoing)</a:t>
            </a:r>
          </a:p>
          <a:p>
            <a:r>
              <a:rPr lang="en-US" dirty="0"/>
              <a:t>DW &amp; BI 1st Release</a:t>
            </a:r>
          </a:p>
          <a:p>
            <a:r>
              <a:rPr lang="en-US" dirty="0"/>
              <a:t>DW &amp; BI learning (ongoing)</a:t>
            </a:r>
          </a:p>
          <a:p>
            <a:r>
              <a:rPr lang="en-US" dirty="0"/>
              <a:t>Follow-on DW &amp; DI Projects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ADDF7-17D2-40E1-A9F9-17752ED56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C7513-F35A-45A4-824E-3C7F61367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47</a:t>
            </a:fld>
            <a:endParaRPr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FA322A48-E1C8-4535-B3A3-8B2B10D08F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051310"/>
            <a:ext cx="7810500" cy="4679183"/>
          </a:xfrm>
        </p:spPr>
      </p:pic>
    </p:spTree>
    <p:extLst>
      <p:ext uri="{BB962C8B-B14F-4D97-AF65-F5344CB8AC3E}">
        <p14:creationId xmlns:p14="http://schemas.microsoft.com/office/powerpoint/2010/main" val="203673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8">
            <a:extLst>
              <a:ext uri="{FF2B5EF4-FFF2-40B4-BE49-F238E27FC236}">
                <a16:creationId xmlns:a16="http://schemas.microsoft.com/office/drawing/2014/main" id="{489B0CBE-67C5-4A7B-AEC2-D2723D1821A6}"/>
              </a:ext>
            </a:extLst>
          </p:cNvPr>
          <p:cNvSpPr txBox="1">
            <a:spLocks/>
          </p:cNvSpPr>
          <p:nvPr/>
        </p:nvSpPr>
        <p:spPr bwMode="auto">
          <a:xfrm>
            <a:off x="11988" y="0"/>
            <a:ext cx="48536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Merriweather Ligh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Merriweather Ligh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Merriweather Ligh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9pPr>
          </a:lstStyle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BentonSans Book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BentonSans Book"/>
              </a:rPr>
              <a:t>RECOMMENDATIONS</a:t>
            </a:r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>
          <a:xfrm>
            <a:off x="5054139" y="1568055"/>
            <a:ext cx="6879106" cy="4698520"/>
          </a:xfrm>
        </p:spPr>
        <p:txBody>
          <a:bodyPr/>
          <a:lstStyle/>
          <a:p>
            <a:r>
              <a:rPr lang="en-US" sz="3200" dirty="0"/>
              <a:t>Cultural change</a:t>
            </a:r>
          </a:p>
          <a:p>
            <a:r>
              <a:rPr lang="en-US" sz="3200" dirty="0"/>
              <a:t>Training</a:t>
            </a:r>
          </a:p>
          <a:p>
            <a:pPr lvl="1"/>
            <a:r>
              <a:rPr lang="en-US" sz="2800" dirty="0"/>
              <a:t>IT</a:t>
            </a:r>
          </a:p>
          <a:p>
            <a:pPr lvl="1"/>
            <a:r>
              <a:rPr lang="en-US" sz="2800" dirty="0"/>
              <a:t>Business</a:t>
            </a:r>
          </a:p>
          <a:p>
            <a:r>
              <a:rPr lang="en-US" sz="3200" dirty="0"/>
              <a:t>BI Center of Excellence (COE)</a:t>
            </a:r>
          </a:p>
          <a:p>
            <a:r>
              <a:rPr lang="en-US" sz="3200" dirty="0"/>
              <a:t>Data &amp; Analytical Governance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BB3E898F-CFE7-4872-86CA-C60FDF87C3FC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1568055"/>
            <a:ext cx="4837113" cy="372188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4" y="6311106"/>
            <a:ext cx="1666875" cy="454819"/>
          </a:xfrm>
          <a:prstGeom prst="rect">
            <a:avLst/>
          </a:prstGeom>
        </p:spPr>
      </p:pic>
      <p:sp>
        <p:nvSpPr>
          <p:cNvPr id="37" name="Title 6">
            <a:extLst>
              <a:ext uri="{FF2B5EF4-FFF2-40B4-BE49-F238E27FC236}">
                <a16:creationId xmlns:a16="http://schemas.microsoft.com/office/drawing/2014/main" id="{8F924A98-D000-43BB-9DF1-D93D136776B8}"/>
              </a:ext>
            </a:extLst>
          </p:cNvPr>
          <p:cNvSpPr txBox="1">
            <a:spLocks/>
          </p:cNvSpPr>
          <p:nvPr/>
        </p:nvSpPr>
        <p:spPr>
          <a:xfrm>
            <a:off x="5054139" y="695603"/>
            <a:ext cx="6754744" cy="692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5">
                    <a:lumMod val="75000"/>
                  </a:schemeClr>
                </a:solidFill>
                <a:latin typeface="BentonSans Book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People &amp; Organization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41563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C0F4-2C65-4EB2-9571-5C64C6D1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change is key to success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11D06-BCC9-4E5A-8890-63ABE61753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Campuses, groups &amp; individuals need to shift from BYODS (bring your own data &amp; spreadsheets) to using common sets of data, definitions &amp; KPIs </a:t>
            </a:r>
          </a:p>
          <a:p>
            <a:pPr lvl="1"/>
            <a:r>
              <a:rPr lang="en-US" dirty="0"/>
              <a:t>Data Silos, i.e. spreadmarts &amp; data shadow systems, should be exception not norm</a:t>
            </a:r>
          </a:p>
          <a:p>
            <a:pPr lvl="1"/>
            <a:r>
              <a:rPr lang="en-US" dirty="0"/>
              <a:t>Need to position DW as an asset for UMS (carrot) versus mandate its use (stick)</a:t>
            </a:r>
          </a:p>
          <a:p>
            <a:endParaRPr lang="en-US" sz="1000" dirty="0"/>
          </a:p>
          <a:p>
            <a:r>
              <a:rPr lang="en-US" dirty="0"/>
              <a:t>Data &amp; analytical governance need to be everyone’s responsibility not just IT</a:t>
            </a:r>
          </a:p>
          <a:p>
            <a:pPr lvl="1"/>
            <a:r>
              <a:rPr lang="en-US" dirty="0"/>
              <a:t>IT &amp; data stewards are enablers but governance is a shared responsibility</a:t>
            </a:r>
          </a:p>
          <a:p>
            <a:endParaRPr lang="en-US" sz="1000" dirty="0"/>
          </a:p>
          <a:p>
            <a:r>
              <a:rPr lang="en-US" dirty="0"/>
              <a:t>Lack of perfection should not be justification to avoid DW</a:t>
            </a:r>
          </a:p>
          <a:p>
            <a:pPr lvl="1"/>
            <a:r>
              <a:rPr lang="en-US" dirty="0"/>
              <a:t>Alternative to DW is data silos which perpetuates &amp; expands inconsistency &amp; imperfection</a:t>
            </a:r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63DF-0834-40B6-84AA-C3157EF44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AAF31-8072-4308-8FAA-C12F2BED6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8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 New Roman"/>
              </a:rPr>
              <a:t>The Assessment - Approach</a:t>
            </a:r>
          </a:p>
        </p:txBody>
      </p:sp>
      <p:pic>
        <p:nvPicPr>
          <p:cNvPr id="716" name="Shape 7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42076" y="990600"/>
            <a:ext cx="7033260" cy="5410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140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C0F4-2C65-4EB2-9571-5C64C6D1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11D06-BCC9-4E5A-8890-63ABE61753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Foundational training (fundamentals, concepts &amp; tool agnostic)</a:t>
            </a:r>
          </a:p>
          <a:p>
            <a:pPr lvl="1"/>
            <a:r>
              <a:rPr lang="en-US" dirty="0"/>
              <a:t>IT personnel &amp; BI “power users” get to know </a:t>
            </a:r>
            <a:r>
              <a:rPr lang="en-US" u="sng" dirty="0"/>
              <a:t>why</a:t>
            </a:r>
            <a:r>
              <a:rPr lang="en-US" dirty="0"/>
              <a:t> &amp; </a:t>
            </a:r>
            <a:r>
              <a:rPr lang="en-US" u="sng" dirty="0"/>
              <a:t>how</a:t>
            </a:r>
            <a:r>
              <a:rPr lang="en-US" dirty="0"/>
              <a:t>, not just specific tool functionality</a:t>
            </a:r>
          </a:p>
          <a:p>
            <a:r>
              <a:rPr lang="en-US" dirty="0"/>
              <a:t>BI Training with Use Cases (Reports &amp; Data) </a:t>
            </a:r>
          </a:p>
          <a:p>
            <a:pPr lvl="1"/>
            <a:r>
              <a:rPr lang="en-US" dirty="0"/>
              <a:t>Explain the “how to” of specific reports &amp; analysis using familiar data</a:t>
            </a:r>
          </a:p>
          <a:p>
            <a:pPr lvl="1"/>
            <a:r>
              <a:rPr lang="en-US" dirty="0"/>
              <a:t>Best method to expand use of BI and self-service BI</a:t>
            </a:r>
          </a:p>
          <a:p>
            <a:pPr lvl="1"/>
            <a:r>
              <a:rPr lang="en-US" dirty="0"/>
              <a:t>Leverage on-line tutorials by vendors and supplement with Lunch &amp; Learn sessions</a:t>
            </a:r>
          </a:p>
          <a:p>
            <a:pPr lvl="1"/>
            <a:r>
              <a:rPr lang="en-US" dirty="0"/>
              <a:t>Train the trainers is best approach</a:t>
            </a:r>
          </a:p>
          <a:p>
            <a:r>
              <a:rPr lang="en-US" dirty="0"/>
              <a:t>Mentoring</a:t>
            </a:r>
          </a:p>
          <a:p>
            <a:pPr lvl="1"/>
            <a:r>
              <a:rPr lang="en-US" dirty="0"/>
              <a:t>If use outside consulting firm to develop 1</a:t>
            </a:r>
            <a:r>
              <a:rPr lang="en-US" baseline="30000" dirty="0"/>
              <a:t>st</a:t>
            </a:r>
            <a:r>
              <a:rPr lang="en-US" dirty="0"/>
              <a:t> phase of DW, consultants should mentor &amp; provide knowledge transfer to UMS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63DF-0834-40B6-84AA-C3157EF44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AAF31-8072-4308-8FAA-C12F2BED6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203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C0F4-2C65-4EB2-9571-5C64C6D1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– Common Mistakes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11D06-BCC9-4E5A-8890-63ABE61753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Only get tool-specific training</a:t>
            </a:r>
          </a:p>
          <a:p>
            <a:pPr lvl="1"/>
            <a:r>
              <a:rPr lang="en-US" dirty="0"/>
              <a:t>Business people need to learn how BI tools work with their data</a:t>
            </a:r>
          </a:p>
          <a:p>
            <a:pPr lvl="1"/>
            <a:r>
              <a:rPr lang="en-US" dirty="0"/>
              <a:t>IT people need to understand BI &amp; DW concepts &amp; fundamentals</a:t>
            </a:r>
          </a:p>
          <a:p>
            <a:r>
              <a:rPr lang="en-US" dirty="0"/>
              <a:t>Rely on vendor classroom training for business people</a:t>
            </a:r>
          </a:p>
          <a:p>
            <a:r>
              <a:rPr lang="en-US" dirty="0"/>
              <a:t>Rely solely on on-the-job training for IT</a:t>
            </a:r>
          </a:p>
          <a:p>
            <a:r>
              <a:rPr lang="en-US" dirty="0"/>
              <a:t>Tool training completed months before people actually use tools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63DF-0834-40B6-84AA-C3157EF44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AAF31-8072-4308-8FAA-C12F2BED6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11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 Center of Excellence (COE)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038501"/>
            <a:ext cx="6499225" cy="450159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78DD6C-A9AF-4F28-AD75-75D7755D62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Establish analytical governance across UMS</a:t>
            </a:r>
          </a:p>
          <a:p>
            <a:pPr lvl="1"/>
            <a:r>
              <a:rPr lang="en-US" dirty="0"/>
              <a:t>Share, promote and expand BI &amp; analytical expertise</a:t>
            </a:r>
          </a:p>
          <a:p>
            <a:r>
              <a:rPr lang="en-US" dirty="0"/>
              <a:t>Virtual team</a:t>
            </a:r>
          </a:p>
          <a:p>
            <a:pPr lvl="1"/>
            <a:r>
              <a:rPr lang="en-US" dirty="0"/>
              <a:t>Campuses, functional groups &amp; IT</a:t>
            </a:r>
          </a:p>
          <a:p>
            <a:pPr lvl="1"/>
            <a:r>
              <a:rPr lang="en-US" dirty="0"/>
              <a:t>Shared expertise &amp; experience</a:t>
            </a:r>
          </a:p>
          <a:p>
            <a:pPr lvl="1"/>
            <a:r>
              <a:rPr lang="en-US" dirty="0"/>
              <a:t>Enable &amp; foster collaboration and reuse of BI work</a:t>
            </a:r>
          </a:p>
          <a:p>
            <a:pPr lvl="1"/>
            <a:r>
              <a:rPr lang="en-US" dirty="0"/>
              <a:t>Shared responsibility across UMS </a:t>
            </a:r>
          </a:p>
          <a:p>
            <a:pPr lvl="1"/>
            <a:r>
              <a:rPr lang="en-US" dirty="0"/>
              <a:t>Tied with Governance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2016 Athena IT Solutions     All rights reserved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52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12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Governance 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065441"/>
            <a:ext cx="6499225" cy="361160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EBC6-4C08-4A39-9C6D-EB7D47D0B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Three governance areas:</a:t>
            </a:r>
          </a:p>
          <a:p>
            <a:pPr lvl="1"/>
            <a:r>
              <a:rPr lang="en-US" dirty="0"/>
              <a:t>Data Capture &amp; SORs</a:t>
            </a:r>
          </a:p>
          <a:p>
            <a:pPr lvl="1"/>
            <a:r>
              <a:rPr lang="en-US" dirty="0"/>
              <a:t>Data Integration &amp; Movement</a:t>
            </a:r>
          </a:p>
          <a:p>
            <a:pPr lvl="1"/>
            <a:r>
              <a:rPr lang="en-US" dirty="0"/>
              <a:t>Information Consumption</a:t>
            </a:r>
          </a:p>
          <a:p>
            <a:r>
              <a:rPr lang="en-US" dirty="0"/>
              <a:t>Information consumption is reporting &amp; analysis</a:t>
            </a:r>
          </a:p>
          <a:p>
            <a:pPr lvl="1"/>
            <a:r>
              <a:rPr lang="en-US" dirty="0"/>
              <a:t>Business needs to assume responsibility for use of data</a:t>
            </a:r>
          </a:p>
          <a:p>
            <a:pPr lvl="1"/>
            <a:r>
              <a:rPr lang="en-US" dirty="0"/>
              <a:t>Governing reporting &amp; analysis is part of data governance</a:t>
            </a:r>
          </a:p>
          <a:p>
            <a:pPr lvl="1"/>
            <a:r>
              <a:rPr lang="en-US" dirty="0"/>
              <a:t>Implementing data governance in DW only is insufficient</a:t>
            </a:r>
          </a:p>
          <a:p>
            <a:endParaRPr lang="en-US" dirty="0"/>
          </a:p>
        </p:txBody>
      </p:sp>
      <p:sp>
        <p:nvSpPr>
          <p:cNvPr id="1049" name="Shape 1049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Slide </a:t>
            </a:r>
            <a:fld id="{00000000-1234-1234-1234-123412341234}" type="slidenum">
              <a:rPr smtClean="0">
                <a:sym typeface="Arial"/>
              </a:rPr>
              <a:pPr/>
              <a:t>53</a:t>
            </a:fld>
            <a:endParaRPr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1851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8">
            <a:extLst>
              <a:ext uri="{FF2B5EF4-FFF2-40B4-BE49-F238E27FC236}">
                <a16:creationId xmlns:a16="http://schemas.microsoft.com/office/drawing/2014/main" id="{489B0CBE-67C5-4A7B-AEC2-D2723D1821A6}"/>
              </a:ext>
            </a:extLst>
          </p:cNvPr>
          <p:cNvSpPr txBox="1">
            <a:spLocks/>
          </p:cNvSpPr>
          <p:nvPr/>
        </p:nvSpPr>
        <p:spPr bwMode="auto">
          <a:xfrm>
            <a:off x="11988" y="0"/>
            <a:ext cx="48536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Merriweather Ligh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Merriweather Ligh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Merriweather Ligh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9pPr>
          </a:lstStyle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BentonSans Book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BentonSans Book"/>
              </a:rPr>
              <a:t>RECOMMENDATIONS</a:t>
            </a:r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>
          <a:xfrm>
            <a:off x="5054139" y="1568055"/>
            <a:ext cx="6879106" cy="4698520"/>
          </a:xfrm>
        </p:spPr>
        <p:txBody>
          <a:bodyPr/>
          <a:lstStyle/>
          <a:p>
            <a:r>
              <a:rPr lang="en-US" sz="3200" dirty="0"/>
              <a:t>Overall</a:t>
            </a:r>
          </a:p>
          <a:p>
            <a:r>
              <a:rPr lang="en-US" sz="3200" dirty="0"/>
              <a:t>Data Staging</a:t>
            </a:r>
          </a:p>
          <a:p>
            <a:r>
              <a:rPr lang="en-US" sz="3200" dirty="0"/>
              <a:t>ADA</a:t>
            </a:r>
          </a:p>
          <a:p>
            <a:r>
              <a:rPr lang="en-US" sz="3200" dirty="0"/>
              <a:t>ADA for UMS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BB3E898F-CFE7-4872-86CA-C60FDF87C3FC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1568055"/>
            <a:ext cx="4837113" cy="372188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4" y="6311106"/>
            <a:ext cx="1666875" cy="454819"/>
          </a:xfrm>
          <a:prstGeom prst="rect">
            <a:avLst/>
          </a:prstGeom>
        </p:spPr>
      </p:pic>
      <p:sp>
        <p:nvSpPr>
          <p:cNvPr id="37" name="Title 6">
            <a:extLst>
              <a:ext uri="{FF2B5EF4-FFF2-40B4-BE49-F238E27FC236}">
                <a16:creationId xmlns:a16="http://schemas.microsoft.com/office/drawing/2014/main" id="{8F924A98-D000-43BB-9DF1-D93D136776B8}"/>
              </a:ext>
            </a:extLst>
          </p:cNvPr>
          <p:cNvSpPr txBox="1">
            <a:spLocks/>
          </p:cNvSpPr>
          <p:nvPr/>
        </p:nvSpPr>
        <p:spPr>
          <a:xfrm>
            <a:off x="5054139" y="695603"/>
            <a:ext cx="6754744" cy="692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5">
                    <a:lumMod val="75000"/>
                  </a:schemeClr>
                </a:solidFill>
                <a:latin typeface="BentonSans Book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Data Architecture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905543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18EE3-D8EF-4221-96C5-EDBC9847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96531-6CC7-4E49-B483-E6E1FFFD0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Architecture is key technical decision, more important than products</a:t>
            </a:r>
          </a:p>
          <a:p>
            <a:pPr lvl="1"/>
            <a:r>
              <a:rPr lang="en-US" dirty="0"/>
              <a:t>Sophisticated data workflow from SOR to BI </a:t>
            </a:r>
          </a:p>
          <a:p>
            <a:pPr lvl="1"/>
            <a:r>
              <a:rPr lang="en-US" dirty="0"/>
              <a:t>Matches fit to purpose</a:t>
            </a:r>
          </a:p>
          <a:p>
            <a:pPr lvl="1"/>
            <a:r>
              <a:rPr lang="en-US" dirty="0"/>
              <a:t>Follows best &amp; pragmatic practices</a:t>
            </a:r>
          </a:p>
          <a:p>
            <a:pPr lvl="1"/>
            <a:endParaRPr lang="en-US" dirty="0"/>
          </a:p>
          <a:p>
            <a:r>
              <a:rPr lang="en-US" dirty="0"/>
              <a:t>UMS must learn &amp; understand data architecture</a:t>
            </a:r>
          </a:p>
          <a:p>
            <a:pPr lvl="1"/>
            <a:r>
              <a:rPr lang="en-US" dirty="0"/>
              <a:t>Design &amp; development</a:t>
            </a:r>
          </a:p>
          <a:p>
            <a:pPr lvl="1"/>
            <a:r>
              <a:rPr lang="en-US" dirty="0"/>
              <a:t>Deployment &amp; operations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7D897-7CB3-499C-8373-E8CA8EB7B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5F392-CCBB-4E8F-90BD-BECDF157D1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93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43FD40-B4E2-4539-916F-02E9CAB9399F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Analytical Data Architecture (ADA)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CA7539D-4DA2-4029-AF6B-0F906DDC3BE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876" y="990600"/>
            <a:ext cx="9473960" cy="26289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21010-4F09-49F8-BD02-35B836F23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BD2DE-A248-4880-A14A-58CAB9D7DE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2594B93-E5B1-4C8F-B857-994FC631964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478875" y="3737732"/>
            <a:ext cx="10444183" cy="26630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Schemas:</a:t>
            </a:r>
          </a:p>
          <a:p>
            <a:r>
              <a:rPr lang="en-US" sz="2400" dirty="0">
                <a:sym typeface="Times New Roman"/>
              </a:rPr>
              <a:t>Stage: reconciles with data sources</a:t>
            </a:r>
          </a:p>
          <a:p>
            <a:r>
              <a:rPr lang="en-US" sz="2400" dirty="0">
                <a:sym typeface="Times New Roman"/>
              </a:rPr>
              <a:t>Integration: data integration across campuses, no business logic</a:t>
            </a:r>
          </a:p>
          <a:p>
            <a:r>
              <a:rPr lang="en-US" sz="2400" dirty="0">
                <a:sym typeface="Times New Roman"/>
              </a:rPr>
              <a:t>Distribution: delivers data to BI &amp; other applications</a:t>
            </a:r>
          </a:p>
          <a:p>
            <a:r>
              <a:rPr lang="en-US" sz="2400" dirty="0">
                <a:sym typeface="Times New Roman"/>
              </a:rPr>
              <a:t>BI: built for specific business processes &amp; analysis </a:t>
            </a:r>
          </a:p>
          <a:p>
            <a:pPr lvl="1"/>
            <a:r>
              <a:rPr lang="en-US" dirty="0">
                <a:sym typeface="Times New Roman"/>
              </a:rPr>
              <a:t>Enrollment, retention, financial, HR, UMS &amp; specific campus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39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D88B-D96D-4B34-8562-380BA29F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Data Architecture (ADA)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D55847-C487-4C9A-8265-C8A96FBA9E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044378"/>
            <a:ext cx="6499225" cy="399396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286907-176F-4066-AD87-B064380B92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“All In” Architecture</a:t>
            </a:r>
          </a:p>
          <a:p>
            <a:r>
              <a:rPr lang="en-US" sz="2000" dirty="0"/>
              <a:t>Mix &amp; match needs with components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Build to UMS Needs:</a:t>
            </a:r>
          </a:p>
          <a:p>
            <a:r>
              <a:rPr lang="en-US" sz="2000" dirty="0"/>
              <a:t>Determine UMS use cases</a:t>
            </a:r>
          </a:p>
          <a:p>
            <a:r>
              <a:rPr lang="en-US" sz="2000" dirty="0"/>
              <a:t>Select components based on use cases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Note:</a:t>
            </a:r>
          </a:p>
          <a:p>
            <a:r>
              <a:rPr lang="en-US" sz="2000" dirty="0"/>
              <a:t>Not meant to be UMS target but illustrates ADA’s potential </a:t>
            </a:r>
          </a:p>
          <a:p>
            <a:r>
              <a:rPr lang="en-US" sz="2000" dirty="0"/>
              <a:t>UMS selects what it needs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68E0D-9C60-4610-8741-15382EE6DA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53D98-46F9-4CA9-B3C9-84B216D5C1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57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00457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D88B-D96D-4B34-8562-380BA29F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 for UMS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329AE6F6-475F-4E7D-B360-69E28A6215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034215"/>
            <a:ext cx="6499225" cy="3947173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F58FCB-1FD5-4A0F-B1D8-E3F74A9B46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Target ADA for UMS:</a:t>
            </a:r>
          </a:p>
          <a:p>
            <a:r>
              <a:rPr lang="en-US" sz="2400" dirty="0"/>
              <a:t>Long-term (2-5 years)</a:t>
            </a:r>
          </a:p>
          <a:p>
            <a:r>
              <a:rPr lang="en-US" sz="2400" dirty="0"/>
              <a:t>Build incrementally &amp; iteratively</a:t>
            </a:r>
          </a:p>
          <a:p>
            <a:r>
              <a:rPr lang="en-US" sz="2400" dirty="0"/>
              <a:t>Foundation is LDW</a:t>
            </a:r>
          </a:p>
          <a:p>
            <a:pPr lvl="1"/>
            <a:r>
              <a:rPr lang="en-US" sz="2000" dirty="0"/>
              <a:t>Application neutral</a:t>
            </a:r>
          </a:p>
          <a:p>
            <a:pPr lvl="1"/>
            <a:r>
              <a:rPr lang="en-US" sz="2000" dirty="0"/>
              <a:t>Expands but minimum changes from business changes</a:t>
            </a:r>
          </a:p>
          <a:p>
            <a:r>
              <a:rPr lang="en-US" sz="2000" dirty="0"/>
              <a:t>BI Schema</a:t>
            </a:r>
          </a:p>
          <a:p>
            <a:pPr lvl="1"/>
            <a:r>
              <a:rPr lang="en-US" sz="2000" dirty="0"/>
              <a:t>Business process specific</a:t>
            </a:r>
          </a:p>
          <a:p>
            <a:pPr lvl="1"/>
            <a:r>
              <a:rPr lang="en-US" sz="2000" dirty="0"/>
              <a:t>Expands &amp; changes with business</a:t>
            </a:r>
          </a:p>
          <a:p>
            <a:pPr lvl="1"/>
            <a:r>
              <a:rPr lang="en-US" sz="2000" dirty="0"/>
              <a:t>BI tool agnostic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68E0D-9C60-4610-8741-15382EE6DA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53D98-46F9-4CA9-B3C9-84B216D5C1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58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6300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D88B-D96D-4B34-8562-380BA29F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 for UMS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F35B436-71EF-4959-9364-B6E2D4FBAE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059382"/>
            <a:ext cx="6499225" cy="3947173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F58FCB-1FD5-4A0F-B1D8-E3F74A9B46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Database alternatives:</a:t>
            </a:r>
          </a:p>
          <a:p>
            <a:r>
              <a:rPr lang="en-US" sz="2000" dirty="0"/>
              <a:t>One dbms &amp; all relational</a:t>
            </a:r>
          </a:p>
          <a:p>
            <a:r>
              <a:rPr lang="en-US" sz="2000" dirty="0"/>
              <a:t>One dbms &amp; but mix of relational, columnar, in-memory and/or OLAP</a:t>
            </a:r>
          </a:p>
          <a:p>
            <a:r>
              <a:rPr lang="en-US" sz="2000" dirty="0"/>
              <a:t>Different dbms &amp; all relational</a:t>
            </a:r>
          </a:p>
          <a:p>
            <a:r>
              <a:rPr lang="en-US" sz="2000" dirty="0"/>
              <a:t>Different dbms &amp; different dbms types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dirty="0"/>
              <a:t>Notes:</a:t>
            </a:r>
          </a:p>
          <a:p>
            <a:r>
              <a:rPr lang="en-US" sz="2000" dirty="0"/>
              <a:t>Start with relational dbms</a:t>
            </a:r>
          </a:p>
          <a:p>
            <a:r>
              <a:rPr lang="en-US" sz="2000" dirty="0"/>
              <a:t>If include columnar, in-memory and/or OLAP could deploy options with existing relational dbms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68E0D-9C60-4610-8741-15382EE6DA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53D98-46F9-4CA9-B3C9-84B216D5C1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59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1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6834" y="71720"/>
            <a:ext cx="6808631" cy="1223680"/>
          </a:xfrm>
        </p:spPr>
        <p:txBody>
          <a:bodyPr/>
          <a:lstStyle/>
          <a:p>
            <a:r>
              <a:rPr lang="en-US" b="1" dirty="0"/>
              <a:t>TOPICS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>
          <a:xfrm>
            <a:off x="508000" y="1581150"/>
            <a:ext cx="6787465" cy="48196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The Assessment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1" dirty="0"/>
              <a:t>Best Practices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Interviews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sym typeface="Arial"/>
              </a:rPr>
              <a:t>Findings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Recommendations</a:t>
            </a:r>
          </a:p>
          <a:p>
            <a:endParaRPr lang="en-US" dirty="0"/>
          </a:p>
        </p:txBody>
      </p:sp>
      <p:pic>
        <p:nvPicPr>
          <p:cNvPr id="40" name="Content Placeholder 39"/>
          <p:cNvPicPr>
            <a:picLocks noGrp="1" noChangeAspect="1"/>
          </p:cNvPicPr>
          <p:nvPr>
            <p:ph sz="half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652" y="0"/>
            <a:ext cx="470740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183" y="6311106"/>
            <a:ext cx="1666875" cy="454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F40AC0-A2A3-47E9-B530-E5EAF152C59D}"/>
              </a:ext>
            </a:extLst>
          </p:cNvPr>
          <p:cNvSpPr txBox="1"/>
          <p:nvPr/>
        </p:nvSpPr>
        <p:spPr>
          <a:xfrm>
            <a:off x="7470063" y="0"/>
            <a:ext cx="4707407" cy="249299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  <a:p>
            <a:endParaRPr lang="en-US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BentonSans Book"/>
                <a:ea typeface="+mj-ea"/>
                <a:cs typeface="+mj-cs"/>
              </a:rPr>
              <a:t>BEST PRACTICES</a:t>
            </a:r>
          </a:p>
          <a:p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  <a:p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33943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8">
            <a:extLst>
              <a:ext uri="{FF2B5EF4-FFF2-40B4-BE49-F238E27FC236}">
                <a16:creationId xmlns:a16="http://schemas.microsoft.com/office/drawing/2014/main" id="{489B0CBE-67C5-4A7B-AEC2-D2723D1821A6}"/>
              </a:ext>
            </a:extLst>
          </p:cNvPr>
          <p:cNvSpPr txBox="1">
            <a:spLocks/>
          </p:cNvSpPr>
          <p:nvPr/>
        </p:nvSpPr>
        <p:spPr bwMode="auto">
          <a:xfrm>
            <a:off x="11988" y="0"/>
            <a:ext cx="48536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Merriweather Ligh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Merriweather Ligh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Merriweather Ligh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9pPr>
          </a:lstStyle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BentonSans Book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BentonSans Book"/>
              </a:rPr>
              <a:t>RECOMMENDATIONS</a:t>
            </a:r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>
          <a:xfrm>
            <a:off x="5054139" y="1568055"/>
            <a:ext cx="6879106" cy="4698520"/>
          </a:xfrm>
        </p:spPr>
        <p:txBody>
          <a:bodyPr/>
          <a:lstStyle/>
          <a:p>
            <a:r>
              <a:rPr lang="en-US" sz="3200" dirty="0"/>
              <a:t>ETL</a:t>
            </a:r>
          </a:p>
          <a:p>
            <a:r>
              <a:rPr lang="en-US" sz="3200" dirty="0"/>
              <a:t>Data Integration Evolution</a:t>
            </a:r>
          </a:p>
          <a:p>
            <a:r>
              <a:rPr lang="en-US" sz="3200" dirty="0"/>
              <a:t>Data Integration Services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BB3E898F-CFE7-4872-86CA-C60FDF87C3FC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1568055"/>
            <a:ext cx="4837113" cy="372188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4" y="6311106"/>
            <a:ext cx="1666875" cy="454819"/>
          </a:xfrm>
          <a:prstGeom prst="rect">
            <a:avLst/>
          </a:prstGeom>
        </p:spPr>
      </p:pic>
      <p:sp>
        <p:nvSpPr>
          <p:cNvPr id="37" name="Title 6">
            <a:extLst>
              <a:ext uri="{FF2B5EF4-FFF2-40B4-BE49-F238E27FC236}">
                <a16:creationId xmlns:a16="http://schemas.microsoft.com/office/drawing/2014/main" id="{8F924A98-D000-43BB-9DF1-D93D136776B8}"/>
              </a:ext>
            </a:extLst>
          </p:cNvPr>
          <p:cNvSpPr txBox="1">
            <a:spLocks/>
          </p:cNvSpPr>
          <p:nvPr/>
        </p:nvSpPr>
        <p:spPr>
          <a:xfrm>
            <a:off x="5054139" y="695603"/>
            <a:ext cx="6754744" cy="692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5">
                    <a:lumMod val="75000"/>
                  </a:schemeClr>
                </a:solidFill>
                <a:latin typeface="BentonSans Book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Data Integration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546106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 &amp; Load (ETL) Beginnings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981115"/>
            <a:ext cx="7810500" cy="4613013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0077DB-6A80-4296-83CB-43EAC62B1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8894" y="990600"/>
            <a:ext cx="3637004" cy="5410200"/>
          </a:xfrm>
        </p:spPr>
        <p:txBody>
          <a:bodyPr/>
          <a:lstStyle/>
          <a:p>
            <a:r>
              <a:rPr lang="en-US" dirty="0"/>
              <a:t>Initially code generators</a:t>
            </a:r>
          </a:p>
          <a:p>
            <a:r>
              <a:rPr lang="en-US" dirty="0"/>
              <a:t>ETL processing</a:t>
            </a:r>
          </a:p>
          <a:p>
            <a:pPr lvl="1"/>
            <a:r>
              <a:rPr lang="en-US" dirty="0"/>
              <a:t>Data extracted from sources</a:t>
            </a:r>
          </a:p>
          <a:p>
            <a:pPr lvl="1"/>
            <a:r>
              <a:rPr lang="en-US" dirty="0"/>
              <a:t>Data is transformed on ETL server application</a:t>
            </a:r>
          </a:p>
          <a:p>
            <a:pPr lvl="1"/>
            <a:r>
              <a:rPr lang="en-US" dirty="0"/>
              <a:t>Data moved to and loaded on target(s)</a:t>
            </a:r>
          </a:p>
          <a:p>
            <a:r>
              <a:rPr lang="en-US" dirty="0"/>
              <a:t>Often IT selected custom-coding</a:t>
            </a:r>
          </a:p>
          <a:p>
            <a:pPr lvl="1"/>
            <a:r>
              <a:rPr lang="en-US" dirty="0"/>
              <a:t>Tools were expensive</a:t>
            </a:r>
          </a:p>
          <a:p>
            <a:pPr lvl="1"/>
            <a:r>
              <a:rPr lang="en-US" dirty="0"/>
              <a:t>Functionality was limited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61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53019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Integration Services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081898"/>
            <a:ext cx="7810500" cy="4613013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C4EECC-2F44-4B97-8F71-982DD0615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8893" y="990600"/>
            <a:ext cx="3620713" cy="5410200"/>
          </a:xfrm>
        </p:spPr>
        <p:txBody>
          <a:bodyPr/>
          <a:lstStyle/>
          <a:p>
            <a:r>
              <a:rPr lang="en-US" dirty="0"/>
              <a:t>Evolved beyond ETL</a:t>
            </a:r>
          </a:p>
          <a:p>
            <a:r>
              <a:rPr lang="en-US" dirty="0"/>
              <a:t>Integration services</a:t>
            </a:r>
          </a:p>
          <a:p>
            <a:pPr lvl="1"/>
            <a:r>
              <a:rPr lang="en-US" dirty="0"/>
              <a:t>Based on best practices</a:t>
            </a:r>
          </a:p>
          <a:p>
            <a:pPr lvl="1"/>
            <a:r>
              <a:rPr lang="en-US" dirty="0"/>
              <a:t>Reusable services improve productivity &amp; sustainability</a:t>
            </a:r>
          </a:p>
          <a:p>
            <a:r>
              <a:rPr lang="en-US" dirty="0">
                <a:sym typeface="Arial"/>
              </a:rPr>
              <a:t>Operational &amp; Process Management</a:t>
            </a:r>
          </a:p>
          <a:p>
            <a:pPr lvl="1"/>
            <a:r>
              <a:rPr lang="en-US" dirty="0">
                <a:sym typeface="Times New Roman"/>
              </a:rPr>
              <a:t>Error handling</a:t>
            </a:r>
          </a:p>
          <a:p>
            <a:pPr lvl="1"/>
            <a:r>
              <a:rPr lang="en-US" dirty="0">
                <a:sym typeface="Times New Roman"/>
              </a:rPr>
              <a:t>Recovery &amp; restart</a:t>
            </a:r>
          </a:p>
          <a:p>
            <a:pPr lvl="1"/>
            <a:r>
              <a:rPr lang="en-US" dirty="0">
                <a:sym typeface="Times New Roman"/>
              </a:rPr>
              <a:t>Operational tracking</a:t>
            </a:r>
          </a:p>
          <a:p>
            <a:r>
              <a:rPr lang="en-US" dirty="0">
                <a:sym typeface="Arial"/>
              </a:rPr>
              <a:t>Documentation</a:t>
            </a:r>
          </a:p>
          <a:p>
            <a:pPr lvl="1"/>
            <a:r>
              <a:rPr lang="en-US" dirty="0">
                <a:sym typeface="Times New Roman"/>
              </a:rPr>
              <a:t>Data integration workflows &amp; job design</a:t>
            </a:r>
          </a:p>
          <a:p>
            <a:pPr lvl="1"/>
            <a:r>
              <a:rPr lang="en-US" dirty="0">
                <a:sym typeface="Times New Roman"/>
              </a:rPr>
              <a:t>Where-used, data lineage &amp; impact analysis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 dirty="0">
                <a:solidFill>
                  <a:schemeClr val="bg1"/>
                </a:solidFill>
              </a:rPr>
              <a:t>Copyright © 2017 Athena IT Solutions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62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404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Integration Services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053913"/>
            <a:ext cx="7810500" cy="4613013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0159FE-14E0-41C4-B2E5-B4DB8F9350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Key services:</a:t>
            </a:r>
          </a:p>
          <a:p>
            <a:pPr lvl="1"/>
            <a:r>
              <a:rPr lang="en-US" sz="1800" dirty="0"/>
              <a:t>Access &amp; delivery</a:t>
            </a:r>
          </a:p>
          <a:p>
            <a:pPr lvl="1"/>
            <a:r>
              <a:rPr lang="en-US" sz="1800" dirty="0"/>
              <a:t>Change Data Capture (CDC)</a:t>
            </a:r>
          </a:p>
          <a:p>
            <a:pPr lvl="1"/>
            <a:r>
              <a:rPr lang="en-US" sz="1800" dirty="0"/>
              <a:t>Slowly Changing Dimensions (SCD)</a:t>
            </a:r>
          </a:p>
          <a:p>
            <a:pPr lvl="1"/>
            <a:r>
              <a:rPr lang="en-US" sz="1800" dirty="0"/>
              <a:t>Data Transformations</a:t>
            </a:r>
          </a:p>
          <a:p>
            <a:pPr lvl="1"/>
            <a:r>
              <a:rPr lang="en-US" sz="1800" dirty="0"/>
              <a:t>Data Quality</a:t>
            </a:r>
          </a:p>
          <a:p>
            <a:r>
              <a:rPr lang="en-US" sz="2200" dirty="0"/>
              <a:t>Leverages:</a:t>
            </a:r>
          </a:p>
          <a:p>
            <a:pPr lvl="1"/>
            <a:r>
              <a:rPr lang="en-US" sz="1800" dirty="0"/>
              <a:t>Workflow management</a:t>
            </a:r>
          </a:p>
          <a:p>
            <a:pPr lvl="1"/>
            <a:r>
              <a:rPr lang="en-US" sz="1800" dirty="0"/>
              <a:t>In-memory processing</a:t>
            </a:r>
          </a:p>
          <a:p>
            <a:pPr lvl="1"/>
            <a:r>
              <a:rPr lang="en-US" sz="1800" dirty="0"/>
              <a:t>Parallel processing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63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55932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 New Roman"/>
              </a:rPr>
              <a:t>Data Integration (DI) Design</a:t>
            </a:r>
          </a:p>
        </p:txBody>
      </p:sp>
      <p:sp>
        <p:nvSpPr>
          <p:cNvPr id="943" name="Shape 943"/>
          <p:cNvSpPr txBox="1">
            <a:spLocks noGrp="1"/>
          </p:cNvSpPr>
          <p:nvPr>
            <p:ph sz="half" idx="1"/>
          </p:nvPr>
        </p:nvSpPr>
        <p:spPr>
          <a:xfrm>
            <a:off x="507999" y="990600"/>
            <a:ext cx="7811248" cy="5410200"/>
          </a:xfrm>
        </p:spPr>
        <p:txBody>
          <a:bodyPr/>
          <a:lstStyle/>
          <a:p>
            <a:r>
              <a:rPr lang="en-US" dirty="0">
                <a:sym typeface="Arial"/>
              </a:rPr>
              <a:t>Use analytical data architecture (ADA)</a:t>
            </a:r>
          </a:p>
          <a:p>
            <a:pPr lvl="1"/>
            <a:r>
              <a:rPr lang="en-US" dirty="0">
                <a:sym typeface="Arial"/>
              </a:rPr>
              <a:t>DW: Staging, integration &amp; distribution</a:t>
            </a:r>
          </a:p>
          <a:p>
            <a:pPr lvl="1"/>
            <a:r>
              <a:rPr lang="en-US" dirty="0">
                <a:sym typeface="Arial"/>
              </a:rPr>
              <a:t>BI: Business-specific schema</a:t>
            </a:r>
          </a:p>
          <a:p>
            <a:pPr lvl="1"/>
            <a:r>
              <a:rPr lang="en-US" dirty="0">
                <a:sym typeface="Arial"/>
              </a:rPr>
              <a:t>DI repository: Operational &amp; process</a:t>
            </a:r>
          </a:p>
          <a:p>
            <a:r>
              <a:rPr lang="en-US" dirty="0">
                <a:sym typeface="Arial"/>
              </a:rPr>
              <a:t>Follow best practices for data integration</a:t>
            </a:r>
          </a:p>
          <a:p>
            <a:pPr lvl="1"/>
            <a:r>
              <a:rPr lang="en-US" dirty="0">
                <a:sym typeface="Times New Roman"/>
              </a:rPr>
              <a:t>Data integration architecture</a:t>
            </a:r>
          </a:p>
          <a:p>
            <a:pPr lvl="1"/>
            <a:r>
              <a:rPr lang="en-US" dirty="0">
                <a:sym typeface="Times New Roman"/>
              </a:rPr>
              <a:t>Job design &amp; workflow management</a:t>
            </a:r>
          </a:p>
          <a:p>
            <a:pPr lvl="1"/>
            <a:r>
              <a:rPr lang="en-US" dirty="0">
                <a:sym typeface="Times New Roman"/>
              </a:rPr>
              <a:t>Transformations</a:t>
            </a:r>
          </a:p>
          <a:p>
            <a:pPr lvl="2"/>
            <a:r>
              <a:rPr lang="en-US" dirty="0">
                <a:sym typeface="Times New Roman"/>
              </a:rPr>
              <a:t>CDC, SCD, Hierarchy </a:t>
            </a:r>
            <a:r>
              <a:rPr lang="en-US" dirty="0" err="1">
                <a:sym typeface="Times New Roman"/>
              </a:rPr>
              <a:t>Mgt</a:t>
            </a:r>
            <a:r>
              <a:rPr lang="en-US" dirty="0">
                <a:sym typeface="Times New Roman"/>
              </a:rPr>
              <a:t>, etc.</a:t>
            </a:r>
          </a:p>
          <a:p>
            <a:pPr lvl="1"/>
            <a:r>
              <a:rPr lang="en-US" dirty="0">
                <a:sym typeface="Times New Roman"/>
              </a:rPr>
              <a:t>Error handling, restart &amp; recovery</a:t>
            </a:r>
          </a:p>
          <a:p>
            <a:pPr lvl="1"/>
            <a:r>
              <a:rPr lang="en-US" dirty="0">
                <a:sym typeface="Times New Roman"/>
              </a:rPr>
              <a:t>Operational process &amp; metadata</a:t>
            </a:r>
          </a:p>
          <a:p>
            <a:pPr lvl="1"/>
            <a:endParaRPr lang="en-US" dirty="0">
              <a:sym typeface="Times New Roman"/>
            </a:endParaRPr>
          </a:p>
          <a:p>
            <a:pPr lvl="1"/>
            <a:endParaRPr lang="en-US" dirty="0">
              <a:sym typeface="Times New Roman"/>
            </a:endParaRPr>
          </a:p>
          <a:p>
            <a:pPr lvl="1"/>
            <a:endParaRPr lang="en-US" dirty="0">
              <a:sym typeface="Times New Roman"/>
            </a:endParaRPr>
          </a:p>
          <a:p>
            <a:endParaRPr lang="en-US" dirty="0">
              <a:sym typeface="Arial"/>
            </a:endParaRPr>
          </a:p>
        </p:txBody>
      </p:sp>
      <p:sp>
        <p:nvSpPr>
          <p:cNvPr id="944" name="Shape 94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Copyright © 2017 Athena IT Solutions    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9049B6-B2B1-454B-ABDA-8C27CCDCE0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156" y="990600"/>
            <a:ext cx="4780373" cy="2782518"/>
          </a:xfrm>
        </p:spPr>
      </p:pic>
    </p:spTree>
    <p:extLst>
      <p:ext uri="{BB962C8B-B14F-4D97-AF65-F5344CB8AC3E}">
        <p14:creationId xmlns:p14="http://schemas.microsoft.com/office/powerpoint/2010/main" val="34917384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 New Roman"/>
              </a:rPr>
              <a:t>Data Integration Operations </a:t>
            </a:r>
          </a:p>
        </p:txBody>
      </p:sp>
      <p:sp>
        <p:nvSpPr>
          <p:cNvPr id="943" name="Shape 943"/>
          <p:cNvSpPr txBox="1">
            <a:spLocks noGrp="1"/>
          </p:cNvSpPr>
          <p:nvPr>
            <p:ph sz="half" idx="1"/>
          </p:nvPr>
        </p:nvSpPr>
        <p:spPr>
          <a:xfrm>
            <a:off x="508000" y="990600"/>
            <a:ext cx="11461646" cy="5410200"/>
          </a:xfrm>
        </p:spPr>
        <p:txBody>
          <a:bodyPr/>
          <a:lstStyle/>
          <a:p>
            <a:r>
              <a:rPr lang="en-US" dirty="0">
                <a:sym typeface="Arial"/>
              </a:rPr>
              <a:t>Data update frequency</a:t>
            </a:r>
          </a:p>
          <a:p>
            <a:pPr lvl="1"/>
            <a:r>
              <a:rPr lang="en-US" dirty="0">
                <a:sym typeface="Arial"/>
              </a:rPr>
              <a:t>Daily or intra-day is preferable (when applicable) – Transactional facts &amp; dimensions</a:t>
            </a:r>
          </a:p>
          <a:p>
            <a:pPr lvl="1"/>
            <a:r>
              <a:rPr lang="en-US" dirty="0">
                <a:sym typeface="Arial"/>
              </a:rPr>
              <a:t>On milestone event – Snapshot facts</a:t>
            </a:r>
          </a:p>
          <a:p>
            <a:pPr lvl="2"/>
            <a:r>
              <a:rPr lang="en-US" dirty="0">
                <a:sym typeface="Arial"/>
              </a:rPr>
              <a:t>Preference to also be able to recreate from transactional facts &amp; dimensions if necessary</a:t>
            </a:r>
          </a:p>
          <a:p>
            <a:r>
              <a:rPr lang="en-US" dirty="0">
                <a:sym typeface="Arial"/>
              </a:rPr>
              <a:t>Change data capture (CDC)</a:t>
            </a:r>
          </a:p>
          <a:p>
            <a:pPr lvl="1"/>
            <a:r>
              <a:rPr lang="en-US" dirty="0">
                <a:sym typeface="Arial"/>
              </a:rPr>
              <a:t>Only integrate data that has been added, modified or deleted from last update</a:t>
            </a:r>
          </a:p>
          <a:p>
            <a:pPr lvl="2"/>
            <a:r>
              <a:rPr lang="en-US" dirty="0">
                <a:sym typeface="Arial"/>
              </a:rPr>
              <a:t>Applies to transactional facts &amp; dimensions not to snapshot facts</a:t>
            </a:r>
          </a:p>
          <a:p>
            <a:pPr lvl="2"/>
            <a:r>
              <a:rPr lang="en-US" dirty="0">
                <a:sym typeface="Arial"/>
              </a:rPr>
              <a:t>Avoid complete data refreshes as “lose” history</a:t>
            </a:r>
          </a:p>
          <a:p>
            <a:pPr lvl="1"/>
            <a:r>
              <a:rPr lang="en-US" dirty="0">
                <a:sym typeface="Arial"/>
              </a:rPr>
              <a:t>All table rows in ADA should have create &amp; modified datatime columns</a:t>
            </a:r>
          </a:p>
          <a:p>
            <a:r>
              <a:rPr lang="en-US" dirty="0">
                <a:sym typeface="Arial"/>
              </a:rPr>
              <a:t>Update granularity should be table-based </a:t>
            </a:r>
          </a:p>
          <a:p>
            <a:pPr lvl="1"/>
            <a:r>
              <a:rPr lang="en-US" dirty="0">
                <a:sym typeface="Arial"/>
              </a:rPr>
              <a:t>CDC comparison is made between source &amp; target tables</a:t>
            </a:r>
          </a:p>
          <a:p>
            <a:pPr lvl="1"/>
            <a:r>
              <a:rPr lang="en-US" dirty="0">
                <a:sym typeface="Arial"/>
              </a:rPr>
              <a:t>Benefits: More robust, easier to recover from errors or processing issues</a:t>
            </a:r>
          </a:p>
          <a:p>
            <a:endParaRPr lang="en-US" dirty="0">
              <a:sym typeface="Arial"/>
            </a:endParaRPr>
          </a:p>
        </p:txBody>
      </p:sp>
      <p:sp>
        <p:nvSpPr>
          <p:cNvPr id="944" name="Shape 94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Copyright © 2017 Athena IT Solutions    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487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225F46-F037-402C-B6F6-BA6BFE48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Integration Evolution – UMS select ELT tool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621BFBB-A001-4788-B64E-D46E624B85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06" y="940221"/>
            <a:ext cx="2504983" cy="2573338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DE3692-4985-4DCD-87E2-309F42842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8218" y="990601"/>
            <a:ext cx="8401473" cy="2573482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Extract, Transform &amp; Load</a:t>
            </a:r>
          </a:p>
          <a:p>
            <a:pPr lvl="1"/>
            <a:r>
              <a:rPr lang="en-US" dirty="0"/>
              <a:t>Data extracted from sources to ETL server application</a:t>
            </a:r>
          </a:p>
          <a:p>
            <a:pPr lvl="1"/>
            <a:r>
              <a:rPr lang="en-US" dirty="0"/>
              <a:t>Data is transformed on ETL server application</a:t>
            </a:r>
          </a:p>
          <a:p>
            <a:pPr lvl="1"/>
            <a:r>
              <a:rPr lang="en-US" dirty="0"/>
              <a:t>Data moved to and loaded on target(s)</a:t>
            </a:r>
          </a:p>
          <a:p>
            <a:r>
              <a:rPr lang="en-US" dirty="0"/>
              <a:t>Built when dbms did not support many integration processes</a:t>
            </a:r>
          </a:p>
          <a:p>
            <a:r>
              <a:rPr lang="en-US" dirty="0"/>
              <a:t>Advantages: Can be tuned to handle massive volumes</a:t>
            </a:r>
          </a:p>
          <a:p>
            <a:r>
              <a:rPr lang="en-US" dirty="0"/>
              <a:t>Disadvantage: Moving of sources/targets, server costs, expertise needs </a:t>
            </a:r>
          </a:p>
          <a:p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C3C7B3C-5D8A-4CF2-8A6C-EBCCCD7824DA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06" y="3698875"/>
            <a:ext cx="2598827" cy="2640013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4FD0CF-6FD8-4E1F-AAC8-1AB48A58D2E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408218" y="3699187"/>
            <a:ext cx="8401473" cy="266005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Extract, Load &amp; Transform</a:t>
            </a:r>
          </a:p>
          <a:p>
            <a:pPr lvl="1"/>
            <a:r>
              <a:rPr lang="en-US" dirty="0"/>
              <a:t>Data extracted from sources to target(s)</a:t>
            </a:r>
          </a:p>
          <a:p>
            <a:pPr lvl="1"/>
            <a:r>
              <a:rPr lang="en-US" dirty="0"/>
              <a:t>Data is transformed on target(s) – often a database server</a:t>
            </a:r>
          </a:p>
          <a:p>
            <a:pPr lvl="1"/>
            <a:r>
              <a:rPr lang="en-US" dirty="0"/>
              <a:t>Data loaded into target(s) – often a database</a:t>
            </a:r>
          </a:p>
          <a:p>
            <a:pPr lvl="1"/>
            <a:r>
              <a:rPr lang="en-US" dirty="0"/>
              <a:t>Alternately data loaded into dbms &amp; transformed within dbms</a:t>
            </a:r>
          </a:p>
          <a:p>
            <a:r>
              <a:rPr lang="en-US" dirty="0"/>
              <a:t>Built to leverage dbms &amp; other data platform capabilities</a:t>
            </a:r>
          </a:p>
          <a:p>
            <a:r>
              <a:rPr lang="en-US" dirty="0"/>
              <a:t>Advantages: More robust &amp; faster overall; Less cost, less expertise</a:t>
            </a:r>
          </a:p>
          <a:p>
            <a:r>
              <a:rPr lang="en-US" dirty="0"/>
              <a:t>Disadvantage: Need expertise in target dbms or data platform 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23CFE-90C8-43FB-A062-C5CCB9D8BA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00603-A97B-44AD-9F11-CD04D5FAC2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171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CEE3-24B1-4DA7-9DB3-0EEF3FB3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 New Roman"/>
              </a:rPr>
              <a:t>Data Integration (DI) Shema Extensions 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121F49-91A7-497E-849F-49B3F806A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999" y="990600"/>
            <a:ext cx="6320021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Examples of detailed design:</a:t>
            </a:r>
          </a:p>
          <a:p>
            <a:r>
              <a:rPr lang="en-US" dirty="0"/>
              <a:t>DI Process Attributes</a:t>
            </a:r>
          </a:p>
          <a:p>
            <a:pPr lvl="1"/>
            <a:r>
              <a:rPr lang="en-US" dirty="0"/>
              <a:t>Ties specific DI process jobs to table &amp; row</a:t>
            </a:r>
          </a:p>
          <a:p>
            <a:pPr lvl="2"/>
            <a:r>
              <a:rPr lang="en-US" dirty="0"/>
              <a:t>Job performance, status &amp; tuning</a:t>
            </a:r>
          </a:p>
          <a:p>
            <a:pPr lvl="2"/>
            <a:r>
              <a:rPr lang="en-US" dirty="0"/>
              <a:t>Error handling &amp; recovery</a:t>
            </a:r>
          </a:p>
          <a:p>
            <a:pPr lvl="2"/>
            <a:r>
              <a:rPr lang="en-US" dirty="0"/>
              <a:t>Data quality</a:t>
            </a:r>
          </a:p>
          <a:p>
            <a:pPr lvl="2"/>
            <a:r>
              <a:rPr lang="en-US" dirty="0"/>
              <a:t>Where-used &amp; data lineage</a:t>
            </a:r>
          </a:p>
          <a:p>
            <a:r>
              <a:rPr lang="en-US" dirty="0"/>
              <a:t>SCD Attributes</a:t>
            </a:r>
          </a:p>
          <a:p>
            <a:pPr lvl="1"/>
            <a:r>
              <a:rPr lang="en-US" dirty="0"/>
              <a:t>Best for tracking &amp; querying changes</a:t>
            </a:r>
          </a:p>
          <a:p>
            <a:r>
              <a:rPr lang="en-US" dirty="0"/>
              <a:t>SOR Attributes</a:t>
            </a:r>
          </a:p>
          <a:p>
            <a:pPr lvl="1"/>
            <a:r>
              <a:rPr lang="en-US" dirty="0"/>
              <a:t>Where-used &amp; data lineage from SOR to BI</a:t>
            </a:r>
          </a:p>
          <a:p>
            <a:pPr lvl="1"/>
            <a:r>
              <a:rPr lang="en-US" dirty="0"/>
              <a:t>Used for data validation &amp; reconciliation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CD299C3-A761-441B-AF8B-856A196BDF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018" y="1211091"/>
            <a:ext cx="5047421" cy="14429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FC969-85A9-48CC-8F60-AC69385E4F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C065A-F125-49AA-936C-5CF9AD183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67</a:t>
            </a:fld>
            <a:endParaRPr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1E2702FE-B44A-48D6-A40E-2684BEBA8C23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018" y="4825282"/>
            <a:ext cx="4428744" cy="1380744"/>
          </a:xfr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77F072-B4A3-4E5B-BFB0-E27FC21D6C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018" y="3081490"/>
            <a:ext cx="4428744" cy="1380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FF7A4C-F215-4729-AF97-DB14CE1CC060}"/>
              </a:ext>
            </a:extLst>
          </p:cNvPr>
          <p:cNvSpPr txBox="1"/>
          <p:nvPr/>
        </p:nvSpPr>
        <p:spPr>
          <a:xfrm>
            <a:off x="7097016" y="4531053"/>
            <a:ext cx="2646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SOR Attributes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925F41-B704-4673-AC2A-5F3D3C6DA27C}"/>
              </a:ext>
            </a:extLst>
          </p:cNvPr>
          <p:cNvSpPr txBox="1"/>
          <p:nvPr/>
        </p:nvSpPr>
        <p:spPr>
          <a:xfrm>
            <a:off x="7097017" y="2804490"/>
            <a:ext cx="2646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SCD Attributes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122F7-3710-43E0-846E-E22FC0201010}"/>
              </a:ext>
            </a:extLst>
          </p:cNvPr>
          <p:cNvSpPr txBox="1"/>
          <p:nvPr/>
        </p:nvSpPr>
        <p:spPr>
          <a:xfrm>
            <a:off x="7097016" y="955729"/>
            <a:ext cx="2646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 Process Attributes</a:t>
            </a:r>
          </a:p>
        </p:txBody>
      </p:sp>
    </p:spTree>
    <p:extLst>
      <p:ext uri="{BB962C8B-B14F-4D97-AF65-F5344CB8AC3E}">
        <p14:creationId xmlns:p14="http://schemas.microsoft.com/office/powerpoint/2010/main" val="8113105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 Process Attributes (Example)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34" y="1392106"/>
            <a:ext cx="8013304" cy="4150212"/>
          </a:xfrm>
        </p:spPr>
      </p:pic>
      <p:pic>
        <p:nvPicPr>
          <p:cNvPr id="11" name="Content Placeholder 2">
            <a:extLst>
              <a:ext uri="{FF2B5EF4-FFF2-40B4-BE49-F238E27FC236}">
                <a16:creationId xmlns:a16="http://schemas.microsoft.com/office/drawing/2014/main" id="{380782F4-4DF0-4DC8-B3C4-E790339521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97215" y="1452388"/>
            <a:ext cx="3075709" cy="1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68</a:t>
            </a:fld>
            <a:endParaRPr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8769246" y="2382216"/>
            <a:ext cx="3203677" cy="678685"/>
          </a:xfrm>
          <a:prstGeom prst="roundRect">
            <a:avLst>
              <a:gd name="adj" fmla="val 2096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301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8">
            <a:extLst>
              <a:ext uri="{FF2B5EF4-FFF2-40B4-BE49-F238E27FC236}">
                <a16:creationId xmlns:a16="http://schemas.microsoft.com/office/drawing/2014/main" id="{489B0CBE-67C5-4A7B-AEC2-D2723D1821A6}"/>
              </a:ext>
            </a:extLst>
          </p:cNvPr>
          <p:cNvSpPr txBox="1">
            <a:spLocks/>
          </p:cNvSpPr>
          <p:nvPr/>
        </p:nvSpPr>
        <p:spPr bwMode="auto">
          <a:xfrm>
            <a:off x="11988" y="0"/>
            <a:ext cx="48536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Merriweather Ligh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Merriweather Ligh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Merriweather Ligh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9pPr>
          </a:lstStyle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BentonSans Book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BentonSans Book"/>
              </a:rPr>
              <a:t>RECOMMENDATIONS</a:t>
            </a:r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>
          <a:xfrm>
            <a:off x="5054139" y="1568055"/>
            <a:ext cx="6879106" cy="4698520"/>
          </a:xfrm>
        </p:spPr>
        <p:txBody>
          <a:bodyPr/>
          <a:lstStyle/>
          <a:p>
            <a:r>
              <a:rPr lang="en-US" sz="3200" dirty="0"/>
              <a:t>Business Analysis Types</a:t>
            </a:r>
          </a:p>
          <a:p>
            <a:r>
              <a:rPr lang="en-US" sz="3200" dirty="0"/>
              <a:t>BI Personas</a:t>
            </a:r>
          </a:p>
          <a:p>
            <a:r>
              <a:rPr lang="en-US" sz="3200" dirty="0"/>
              <a:t>BI Tool Categories</a:t>
            </a:r>
          </a:p>
          <a:p>
            <a:r>
              <a:rPr lang="en-US" sz="3200" dirty="0"/>
              <a:t>BI Recommendations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BB3E898F-CFE7-4872-86CA-C60FDF87C3FC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1568055"/>
            <a:ext cx="4837113" cy="372188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4" y="6311106"/>
            <a:ext cx="1666875" cy="454819"/>
          </a:xfrm>
          <a:prstGeom prst="rect">
            <a:avLst/>
          </a:prstGeom>
        </p:spPr>
      </p:pic>
      <p:sp>
        <p:nvSpPr>
          <p:cNvPr id="37" name="Title 6">
            <a:extLst>
              <a:ext uri="{FF2B5EF4-FFF2-40B4-BE49-F238E27FC236}">
                <a16:creationId xmlns:a16="http://schemas.microsoft.com/office/drawing/2014/main" id="{8F924A98-D000-43BB-9DF1-D93D136776B8}"/>
              </a:ext>
            </a:extLst>
          </p:cNvPr>
          <p:cNvSpPr txBox="1">
            <a:spLocks/>
          </p:cNvSpPr>
          <p:nvPr/>
        </p:nvSpPr>
        <p:spPr>
          <a:xfrm>
            <a:off x="5054139" y="695603"/>
            <a:ext cx="6754744" cy="692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5">
                    <a:lumMod val="75000"/>
                  </a:schemeClr>
                </a:solidFill>
                <a:latin typeface="BentonSans Book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Business Intelligence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3864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 New Roman"/>
              </a:rPr>
              <a:t>History of BI Projects </a:t>
            </a:r>
          </a:p>
        </p:txBody>
      </p:sp>
      <p:sp>
        <p:nvSpPr>
          <p:cNvPr id="938" name="Shape 938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Business intelligence (BI) &amp; analytics cited as No. 1 priority for CIOs for the past three years running…9th time in 11 years.</a:t>
            </a:r>
          </a:p>
          <a:p>
            <a:pPr lvl="1"/>
            <a:r>
              <a:rPr lang="en-US" dirty="0"/>
              <a:t>Gartner Research, 8/1/2016</a:t>
            </a:r>
          </a:p>
          <a:p>
            <a:pPr lvl="1"/>
            <a:endParaRPr lang="en-US" dirty="0"/>
          </a:p>
          <a:p>
            <a:r>
              <a:rPr lang="en-US" dirty="0"/>
              <a:t>70-80% of initial enterprise BI projects fail (to meet expectations)</a:t>
            </a:r>
          </a:p>
          <a:p>
            <a:endParaRPr lang="en-US" dirty="0"/>
          </a:p>
          <a:p>
            <a:r>
              <a:rPr lang="en-US" dirty="0"/>
              <a:t>Most enterprises &amp; product vendors take 2 or more tries at DW &amp; BI</a:t>
            </a:r>
          </a:p>
          <a:p>
            <a:endParaRPr lang="en-US" dirty="0">
              <a:sym typeface="Arial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Copyright © 2017 Athena IT Solutions     All rights reserved.</a:t>
            </a:r>
            <a:endParaRPr lang="en-US" dirty="0">
              <a:sym typeface="Arial"/>
            </a:endParaRPr>
          </a:p>
        </p:txBody>
      </p:sp>
      <p:sp>
        <p:nvSpPr>
          <p:cNvPr id="940" name="Shape 940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/>
              <a:t>7</a:t>
            </a:fld>
            <a:endParaRPr 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0987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Analytics Types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70</a:t>
            </a:fld>
            <a:endParaRPr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589BB44-FB3C-46BA-A0BE-D29A753797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922" y="990600"/>
            <a:ext cx="7613568" cy="5410200"/>
          </a:xfrm>
        </p:spPr>
      </p:pic>
    </p:spTree>
    <p:extLst>
      <p:ext uri="{BB962C8B-B14F-4D97-AF65-F5344CB8AC3E}">
        <p14:creationId xmlns:p14="http://schemas.microsoft.com/office/powerpoint/2010/main" val="17780986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&amp; BI Personas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71</a:t>
            </a:fld>
            <a:endParaRPr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49D1552-B95F-496A-B8F1-156C08DD41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510" y="990600"/>
            <a:ext cx="7576393" cy="5410200"/>
          </a:xfrm>
        </p:spPr>
      </p:pic>
    </p:spTree>
    <p:extLst>
      <p:ext uri="{BB962C8B-B14F-4D97-AF65-F5344CB8AC3E}">
        <p14:creationId xmlns:p14="http://schemas.microsoft.com/office/powerpoint/2010/main" val="35437541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Tool Style Categories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60" y="990600"/>
            <a:ext cx="10837493" cy="54102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72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98354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Times New Roman"/>
              </a:rPr>
              <a:t>UMS BI</a:t>
            </a:r>
            <a:endParaRPr lang="en-US" dirty="0">
              <a:sym typeface="Times New Roman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5AE4D-A2D1-4E55-92EE-0B910157FC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ym typeface="Times New Roman"/>
              </a:rPr>
              <a:t>Shift to UMS ADA (DW &amp; BI) from:</a:t>
            </a:r>
          </a:p>
          <a:p>
            <a:pPr lvl="1"/>
            <a:r>
              <a:rPr lang="en-US" dirty="0">
                <a:sym typeface="Times New Roman"/>
              </a:rPr>
              <a:t>Data shadow systems at campuses &amp; functional groups</a:t>
            </a:r>
          </a:p>
          <a:p>
            <a:pPr lvl="1"/>
            <a:r>
              <a:rPr lang="en-US" dirty="0">
                <a:sym typeface="Times New Roman"/>
              </a:rPr>
              <a:t>SOR reporting databases</a:t>
            </a:r>
          </a:p>
          <a:p>
            <a:pPr lvl="1"/>
            <a:r>
              <a:rPr lang="en-US" dirty="0">
                <a:sym typeface="Times New Roman"/>
              </a:rPr>
              <a:t>Spreadsheets used by individuals to gather, integrate, transform &amp; analyze data</a:t>
            </a:r>
          </a:p>
          <a:p>
            <a:pPr lvl="1"/>
            <a:endParaRPr lang="en-US" dirty="0">
              <a:sym typeface="Times New Roman"/>
            </a:endParaRPr>
          </a:p>
          <a:p>
            <a:r>
              <a:rPr lang="en-US" dirty="0">
                <a:sym typeface="Times New Roman"/>
              </a:rPr>
              <a:t>UMS DW &amp; business-specific BI schemas will evolve over time</a:t>
            </a:r>
          </a:p>
          <a:p>
            <a:pPr lvl="1"/>
            <a:r>
              <a:rPr lang="en-US" dirty="0">
                <a:sym typeface="Times New Roman"/>
              </a:rPr>
              <a:t>Need commitment to migrate from accidental architecture </a:t>
            </a:r>
          </a:p>
          <a:p>
            <a:pPr lvl="1"/>
            <a:r>
              <a:rPr lang="en-US" dirty="0">
                <a:sym typeface="Times New Roman"/>
              </a:rPr>
              <a:t>Need commitment to provide requirements input &amp; feedback to add/modify </a:t>
            </a:r>
          </a:p>
          <a:p>
            <a:pPr lvl="1"/>
            <a:r>
              <a:rPr lang="en-US" dirty="0">
                <a:sym typeface="Times New Roman"/>
              </a:rPr>
              <a:t>Need commitment to be involved in data governance</a:t>
            </a:r>
          </a:p>
          <a:p>
            <a:endParaRPr lang="en-US" dirty="0"/>
          </a:p>
        </p:txBody>
      </p:sp>
      <p:sp>
        <p:nvSpPr>
          <p:cNvPr id="957" name="Shape 957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Copyright © 2017 Athena IT Solutions    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73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20313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 New Roman"/>
              </a:rPr>
              <a:t>UMS BI Tool Selection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5AE4D-A2D1-4E55-92EE-0B910157FC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Times New Roman"/>
              </a:rPr>
              <a:t>Key Tasks:</a:t>
            </a:r>
          </a:p>
          <a:p>
            <a:pPr lvl="1"/>
            <a:r>
              <a:rPr lang="en-US" dirty="0">
                <a:sym typeface="Times New Roman"/>
              </a:rPr>
              <a:t>Identify &amp; classify</a:t>
            </a:r>
          </a:p>
          <a:p>
            <a:pPr lvl="2"/>
            <a:r>
              <a:rPr lang="en-US" dirty="0">
                <a:sym typeface="Times New Roman"/>
              </a:rPr>
              <a:t>BI analytical types (or use cases), i.e. reporting needs </a:t>
            </a:r>
          </a:p>
          <a:p>
            <a:pPr lvl="2"/>
            <a:r>
              <a:rPr lang="en-US" dirty="0">
                <a:sym typeface="Times New Roman"/>
              </a:rPr>
              <a:t>BI personas, i.e. analytic skills used</a:t>
            </a:r>
          </a:p>
          <a:p>
            <a:pPr lvl="1"/>
            <a:r>
              <a:rPr lang="en-US" dirty="0">
                <a:sym typeface="Times New Roman"/>
              </a:rPr>
              <a:t>Select BI tool style(s) to match above</a:t>
            </a:r>
          </a:p>
          <a:p>
            <a:pPr lvl="2"/>
            <a:r>
              <a:rPr lang="en-US" dirty="0">
                <a:sym typeface="Times New Roman"/>
              </a:rPr>
              <a:t>Conduct RFP process</a:t>
            </a:r>
          </a:p>
          <a:p>
            <a:pPr lvl="2"/>
            <a:r>
              <a:rPr lang="en-US" dirty="0">
                <a:sym typeface="Times New Roman"/>
              </a:rPr>
              <a:t>Select tool(s) based on evaluation</a:t>
            </a:r>
          </a:p>
          <a:p>
            <a:r>
              <a:rPr lang="en-US" dirty="0">
                <a:sym typeface="Times New Roman"/>
              </a:rPr>
              <a:t>UMS BI Portfolio should contain:</a:t>
            </a:r>
          </a:p>
          <a:p>
            <a:pPr lvl="1"/>
            <a:r>
              <a:rPr lang="en-US" dirty="0">
                <a:sym typeface="Times New Roman"/>
              </a:rPr>
              <a:t>Traditional BI style for reports and dashboards</a:t>
            </a:r>
          </a:p>
          <a:p>
            <a:pPr lvl="1"/>
            <a:r>
              <a:rPr lang="en-US" dirty="0">
                <a:sym typeface="Times New Roman"/>
              </a:rPr>
              <a:t>Data Discovery BI style for self-service BI</a:t>
            </a:r>
          </a:p>
          <a:p>
            <a:pPr lvl="1"/>
            <a:r>
              <a:rPr lang="en-US" dirty="0">
                <a:sym typeface="Times New Roman"/>
              </a:rPr>
              <a:t>Use spreadsheets for analysis but not for data integration, couple with BI tool</a:t>
            </a:r>
          </a:p>
          <a:p>
            <a:pPr lvl="1"/>
            <a:r>
              <a:rPr lang="en-US" dirty="0">
                <a:sym typeface="Times New Roman"/>
              </a:rPr>
              <a:t>Potentially advanced analytics for IR </a:t>
            </a:r>
          </a:p>
          <a:p>
            <a:pPr lvl="1"/>
            <a:endParaRPr lang="en-US" dirty="0">
              <a:sym typeface="Times New Roman"/>
            </a:endParaRPr>
          </a:p>
          <a:p>
            <a:endParaRPr lang="en-US" dirty="0"/>
          </a:p>
        </p:txBody>
      </p:sp>
      <p:sp>
        <p:nvSpPr>
          <p:cNvPr id="957" name="Shape 957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Copyright © 2017 Athena IT Solutions    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74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6789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8">
            <a:extLst>
              <a:ext uri="{FF2B5EF4-FFF2-40B4-BE49-F238E27FC236}">
                <a16:creationId xmlns:a16="http://schemas.microsoft.com/office/drawing/2014/main" id="{489B0CBE-67C5-4A7B-AEC2-D2723D1821A6}"/>
              </a:ext>
            </a:extLst>
          </p:cNvPr>
          <p:cNvSpPr txBox="1">
            <a:spLocks/>
          </p:cNvSpPr>
          <p:nvPr/>
        </p:nvSpPr>
        <p:spPr bwMode="auto">
          <a:xfrm>
            <a:off x="11988" y="0"/>
            <a:ext cx="48536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Merriweather Ligh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Merriweather Ligh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Merriweather Ligh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9pPr>
          </a:lstStyle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BentonSans Book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BentonSans Book"/>
              </a:rPr>
              <a:t>RECOMMENDATIONS</a:t>
            </a:r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>
          <a:xfrm>
            <a:off x="5054139" y="1568055"/>
            <a:ext cx="6879106" cy="4698520"/>
          </a:xfrm>
        </p:spPr>
        <p:txBody>
          <a:bodyPr/>
          <a:lstStyle/>
          <a:p>
            <a:r>
              <a:rPr lang="en-US" sz="3200" dirty="0"/>
              <a:t>Overall</a:t>
            </a:r>
          </a:p>
          <a:p>
            <a:r>
              <a:rPr lang="en-US" sz="3200" dirty="0"/>
              <a:t>Data Integration</a:t>
            </a:r>
          </a:p>
          <a:p>
            <a:r>
              <a:rPr lang="en-US" sz="3200" dirty="0"/>
              <a:t>Business Intelligence (BI)</a:t>
            </a:r>
          </a:p>
          <a:p>
            <a:r>
              <a:rPr lang="en-US" sz="3200" dirty="0"/>
              <a:t>Database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BB3E898F-CFE7-4872-86CA-C60FDF87C3FC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1568055"/>
            <a:ext cx="4837113" cy="372188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4" y="6311106"/>
            <a:ext cx="1666875" cy="454819"/>
          </a:xfrm>
          <a:prstGeom prst="rect">
            <a:avLst/>
          </a:prstGeom>
        </p:spPr>
      </p:pic>
      <p:sp>
        <p:nvSpPr>
          <p:cNvPr id="37" name="Title 6">
            <a:extLst>
              <a:ext uri="{FF2B5EF4-FFF2-40B4-BE49-F238E27FC236}">
                <a16:creationId xmlns:a16="http://schemas.microsoft.com/office/drawing/2014/main" id="{8F924A98-D000-43BB-9DF1-D93D136776B8}"/>
              </a:ext>
            </a:extLst>
          </p:cNvPr>
          <p:cNvSpPr txBox="1">
            <a:spLocks/>
          </p:cNvSpPr>
          <p:nvPr/>
        </p:nvSpPr>
        <p:spPr>
          <a:xfrm>
            <a:off x="5054139" y="695603"/>
            <a:ext cx="6754744" cy="692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5">
                    <a:lumMod val="75000"/>
                  </a:schemeClr>
                </a:solidFill>
                <a:latin typeface="BentonSans Book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Technology Architecture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674227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hape 105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- Technology Architecture</a:t>
            </a:r>
          </a:p>
        </p:txBody>
      </p:sp>
      <p:sp>
        <p:nvSpPr>
          <p:cNvPr id="1057" name="Shape 1057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Key Areas:</a:t>
            </a:r>
          </a:p>
          <a:p>
            <a:pPr lvl="1"/>
            <a:r>
              <a:rPr lang="en-US" dirty="0"/>
              <a:t>BI</a:t>
            </a:r>
          </a:p>
          <a:p>
            <a:pPr lvl="1"/>
            <a:r>
              <a:rPr lang="en-US" dirty="0"/>
              <a:t>Data Integration </a:t>
            </a:r>
          </a:p>
          <a:p>
            <a:pPr lvl="1"/>
            <a:r>
              <a:rPr lang="en-US" dirty="0"/>
              <a:t>Database</a:t>
            </a:r>
          </a:p>
          <a:p>
            <a:pPr lvl="1"/>
            <a:r>
              <a:rPr lang="en-US" dirty="0"/>
              <a:t>Data Modeling</a:t>
            </a:r>
          </a:p>
          <a:p>
            <a:pPr lvl="1"/>
            <a:r>
              <a:rPr lang="en-US" dirty="0"/>
              <a:t>Data Governance</a:t>
            </a:r>
          </a:p>
          <a:p>
            <a:endParaRPr lang="en-US" dirty="0"/>
          </a:p>
          <a:p>
            <a:r>
              <a:rPr lang="en-US" dirty="0"/>
              <a:t>Selection criteria:</a:t>
            </a:r>
          </a:p>
          <a:p>
            <a:pPr lvl="1"/>
            <a:r>
              <a:rPr lang="en-US" dirty="0"/>
              <a:t>Performs required functions</a:t>
            </a:r>
          </a:p>
          <a:p>
            <a:pPr lvl="1"/>
            <a:r>
              <a:rPr lang="en-US" dirty="0"/>
              <a:t>Supports DW/BI best practices</a:t>
            </a:r>
          </a:p>
          <a:p>
            <a:pPr lvl="1"/>
            <a:r>
              <a:rPr lang="en-US" dirty="0"/>
              <a:t>Match skills of IT </a:t>
            </a:r>
          </a:p>
          <a:p>
            <a:pPr lvl="1"/>
            <a:r>
              <a:rPr lang="en-US" dirty="0"/>
              <a:t>Match skills of business</a:t>
            </a:r>
          </a:p>
          <a:p>
            <a:pPr lvl="1"/>
            <a:r>
              <a:rPr lang="en-US" dirty="0"/>
              <a:t>Follows UMS standards</a:t>
            </a:r>
          </a:p>
          <a:p>
            <a:pPr lvl="1"/>
            <a:r>
              <a:rPr lang="en-US" dirty="0"/>
              <a:t>Affordable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881" y="1695275"/>
            <a:ext cx="5633762" cy="3799514"/>
          </a:xfrm>
        </p:spPr>
      </p:pic>
      <p:sp>
        <p:nvSpPr>
          <p:cNvPr id="1058" name="Shape 1058"/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2017 Athena IT Solutions    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Slide </a:t>
            </a:r>
            <a:fld id="{00000000-1234-1234-1234-123412341234}" type="slidenum">
              <a:rPr smtClean="0">
                <a:sym typeface="Arial"/>
              </a:rPr>
              <a:pPr/>
              <a:t>76</a:t>
            </a:fld>
            <a:endParaRPr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2284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 New Roman"/>
              </a:rPr>
              <a:t>Data </a:t>
            </a:r>
            <a:r>
              <a:rPr lang="en-US" dirty="0">
                <a:sym typeface="Arial"/>
              </a:rPr>
              <a:t>Integration Tool Selection</a:t>
            </a:r>
            <a:endParaRPr lang="en-US" dirty="0">
              <a:sym typeface="Times New Roman"/>
            </a:endParaRPr>
          </a:p>
        </p:txBody>
      </p:sp>
      <p:sp>
        <p:nvSpPr>
          <p:cNvPr id="1080" name="Shape 1080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ym typeface="Arial"/>
              </a:rPr>
              <a:t>Best Fit for UMS</a:t>
            </a:r>
          </a:p>
          <a:p>
            <a:pPr lvl="1"/>
            <a:r>
              <a:rPr lang="en-US" dirty="0">
                <a:sym typeface="Times New Roman"/>
              </a:rPr>
              <a:t>Talend</a:t>
            </a:r>
          </a:p>
          <a:p>
            <a:pPr lvl="1"/>
            <a:r>
              <a:rPr lang="en-US" dirty="0">
                <a:sym typeface="Times New Roman"/>
              </a:rPr>
              <a:t>Oracle Data Integrator</a:t>
            </a:r>
          </a:p>
          <a:p>
            <a:endParaRPr lang="en-US" dirty="0">
              <a:sym typeface="Arial"/>
            </a:endParaRPr>
          </a:p>
          <a:p>
            <a:r>
              <a:rPr lang="en-US" dirty="0">
                <a:sym typeface="Arial"/>
              </a:rPr>
              <a:t>Too Complex for UMS</a:t>
            </a:r>
          </a:p>
          <a:p>
            <a:pPr lvl="1"/>
            <a:r>
              <a:rPr lang="en-US" dirty="0">
                <a:sym typeface="Times New Roman"/>
              </a:rPr>
              <a:t>Informatica</a:t>
            </a:r>
          </a:p>
          <a:p>
            <a:pPr lvl="1"/>
            <a:r>
              <a:rPr lang="en-US" dirty="0">
                <a:sym typeface="Times New Roman"/>
              </a:rPr>
              <a:t>IBM DataStage</a:t>
            </a:r>
          </a:p>
          <a:p>
            <a:endParaRPr lang="en-US" dirty="0"/>
          </a:p>
          <a:p>
            <a:r>
              <a:rPr lang="en-US" dirty="0">
                <a:sym typeface="Arial"/>
              </a:rPr>
              <a:t>Tied to products not used at UMS</a:t>
            </a:r>
          </a:p>
          <a:p>
            <a:pPr lvl="1"/>
            <a:r>
              <a:rPr lang="en-US" dirty="0">
                <a:sym typeface="Times New Roman"/>
              </a:rPr>
              <a:t>SAP</a:t>
            </a:r>
            <a:r>
              <a:rPr lang="en-US" dirty="0"/>
              <a:t>, </a:t>
            </a:r>
            <a:r>
              <a:rPr lang="en-US" dirty="0">
                <a:sym typeface="Times New Roman"/>
              </a:rPr>
              <a:t>SAS, Microsoft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713" y="990600"/>
            <a:ext cx="5410200" cy="5410200"/>
          </a:xfrm>
        </p:spPr>
      </p:pic>
      <p:sp>
        <p:nvSpPr>
          <p:cNvPr id="1078" name="Shape 1078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Copyright © 2017 Athena IT Solutions    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77</a:t>
            </a:fld>
            <a:endParaRPr dirty="0"/>
          </a:p>
        </p:txBody>
      </p:sp>
      <p:sp>
        <p:nvSpPr>
          <p:cNvPr id="1082" name="Shape 1082"/>
          <p:cNvSpPr/>
          <p:nvPr/>
        </p:nvSpPr>
        <p:spPr>
          <a:xfrm>
            <a:off x="9407680" y="2683100"/>
            <a:ext cx="731100" cy="692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457" y="636163"/>
            <a:ext cx="1181456" cy="35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531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 New Roman"/>
              </a:rPr>
              <a:t>Recommendations - </a:t>
            </a:r>
            <a:r>
              <a:rPr lang="en-US" dirty="0">
                <a:sym typeface="Arial"/>
              </a:rPr>
              <a:t>Business Intelligence</a:t>
            </a:r>
            <a:endParaRPr lang="en-US" dirty="0">
              <a:sym typeface="Times New Roman"/>
            </a:endParaRPr>
          </a:p>
        </p:txBody>
      </p:sp>
      <p:sp>
        <p:nvSpPr>
          <p:cNvPr id="1066" name="Shape 1066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ym typeface="Arial"/>
              </a:rPr>
              <a:t>Microsoft PowerBI</a:t>
            </a:r>
          </a:p>
          <a:p>
            <a:pPr lvl="1"/>
            <a:r>
              <a:rPr lang="en-US" dirty="0"/>
              <a:t>Desktop</a:t>
            </a:r>
          </a:p>
          <a:p>
            <a:pPr lvl="1"/>
            <a:r>
              <a:rPr lang="en-US" dirty="0"/>
              <a:t>Server</a:t>
            </a:r>
          </a:p>
          <a:p>
            <a:pPr lvl="1"/>
            <a:r>
              <a:rPr lang="en-US" dirty="0"/>
              <a:t>Cloud</a:t>
            </a:r>
          </a:p>
          <a:p>
            <a:r>
              <a:rPr lang="en-US" dirty="0">
                <a:sym typeface="Arial"/>
              </a:rPr>
              <a:t>Tableau</a:t>
            </a:r>
          </a:p>
          <a:p>
            <a:pPr lvl="1"/>
            <a:r>
              <a:rPr lang="en-US" dirty="0"/>
              <a:t>Desktop</a:t>
            </a:r>
          </a:p>
          <a:p>
            <a:pPr lvl="1"/>
            <a:r>
              <a:rPr lang="en-US" dirty="0"/>
              <a:t>Server</a:t>
            </a:r>
          </a:p>
          <a:p>
            <a:r>
              <a:rPr lang="en-US" dirty="0">
                <a:sym typeface="Arial"/>
              </a:rPr>
              <a:t>Qlik Sense</a:t>
            </a:r>
          </a:p>
          <a:p>
            <a:pPr lvl="1"/>
            <a:r>
              <a:rPr lang="en-US" dirty="0">
                <a:sym typeface="Times New Roman"/>
              </a:rPr>
              <a:t>Desktop</a:t>
            </a:r>
          </a:p>
          <a:p>
            <a:pPr lvl="1"/>
            <a:r>
              <a:rPr lang="en-US" dirty="0">
                <a:sym typeface="Times New Roman"/>
              </a:rPr>
              <a:t>Server</a:t>
            </a:r>
          </a:p>
          <a:p>
            <a:pPr lvl="1"/>
            <a:r>
              <a:rPr lang="en-US" dirty="0">
                <a:sym typeface="Times New Roman"/>
              </a:rPr>
              <a:t>Cloud</a:t>
            </a:r>
          </a:p>
          <a:p>
            <a:endParaRPr lang="en-US" dirty="0">
              <a:sym typeface="Arial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011" y="990600"/>
            <a:ext cx="5373603" cy="5410200"/>
          </a:xfrm>
        </p:spPr>
      </p:pic>
      <p:sp>
        <p:nvSpPr>
          <p:cNvPr id="1068" name="Shape 1068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Copyright © 2017 Athena IT Solutions    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78</a:t>
            </a:fld>
            <a:endParaRPr dirty="0"/>
          </a:p>
        </p:txBody>
      </p:sp>
      <p:sp>
        <p:nvSpPr>
          <p:cNvPr id="1071" name="Shape 1071"/>
          <p:cNvSpPr/>
          <p:nvPr/>
        </p:nvSpPr>
        <p:spPr>
          <a:xfrm>
            <a:off x="8989037" y="1983922"/>
            <a:ext cx="2932200" cy="1695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7427" y="714962"/>
            <a:ext cx="1181456" cy="35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01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Selection</a:t>
            </a:r>
          </a:p>
        </p:txBody>
      </p:sp>
      <p:sp>
        <p:nvSpPr>
          <p:cNvPr id="1088" name="Shape 1088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Database</a:t>
            </a:r>
          </a:p>
          <a:p>
            <a:pPr lvl="1"/>
            <a:r>
              <a:rPr lang="en-US" dirty="0"/>
              <a:t>Oracle</a:t>
            </a:r>
          </a:p>
          <a:p>
            <a:pPr lvl="1"/>
            <a:r>
              <a:rPr lang="en-US" dirty="0"/>
              <a:t>SQL Server or Azure</a:t>
            </a:r>
          </a:p>
          <a:p>
            <a:pPr lvl="1"/>
            <a:endParaRPr lang="en-US" dirty="0"/>
          </a:p>
          <a:p>
            <a:r>
              <a:rPr lang="en-US" dirty="0"/>
              <a:t>Default database selection for UMS is:</a:t>
            </a:r>
          </a:p>
          <a:p>
            <a:pPr lvl="1"/>
            <a:r>
              <a:rPr lang="en-US" dirty="0"/>
              <a:t>Oracle enterprise licensing  </a:t>
            </a:r>
          </a:p>
          <a:p>
            <a:pPr lvl="1"/>
            <a:r>
              <a:rPr lang="en-US" dirty="0"/>
              <a:t>Oracle resource skills</a:t>
            </a:r>
          </a:p>
          <a:p>
            <a:pPr lvl="1"/>
            <a:endParaRPr lang="en-US" dirty="0"/>
          </a:p>
          <a:p>
            <a:r>
              <a:rPr lang="en-US" dirty="0"/>
              <a:t>Alternative for DW and/or BI: Microsoft SQL Server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089" name="Shape 1089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Slide </a:t>
            </a:r>
            <a:fld id="{00000000-1234-1234-1234-123412341234}" type="slidenum">
              <a:rPr smtClean="0">
                <a:sym typeface="Arial"/>
              </a:rPr>
              <a:pPr/>
              <a:t>79</a:t>
            </a:fld>
            <a:endParaRPr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260" y="631072"/>
            <a:ext cx="1181456" cy="35443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713" y="990600"/>
            <a:ext cx="5410200" cy="5410200"/>
          </a:xfrm>
        </p:spPr>
      </p:pic>
      <p:sp>
        <p:nvSpPr>
          <p:cNvPr id="8" name="Shape 1071">
            <a:extLst>
              <a:ext uri="{FF2B5EF4-FFF2-40B4-BE49-F238E27FC236}">
                <a16:creationId xmlns:a16="http://schemas.microsoft.com/office/drawing/2014/main" id="{6DFBE7F6-5F4B-4E6A-A255-80E7217B94D4}"/>
              </a:ext>
            </a:extLst>
          </p:cNvPr>
          <p:cNvSpPr/>
          <p:nvPr/>
        </p:nvSpPr>
        <p:spPr>
          <a:xfrm>
            <a:off x="10020925" y="1323222"/>
            <a:ext cx="1398142" cy="52349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71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Management Mistakes in building DW</a:t>
            </a:r>
          </a:p>
        </p:txBody>
      </p:sp>
      <p:sp>
        <p:nvSpPr>
          <p:cNvPr id="918" name="Shape 918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Trying to “boil the ocean” - scope too expansive</a:t>
            </a:r>
          </a:p>
          <a:p>
            <a:r>
              <a:rPr lang="en-US" dirty="0"/>
              <a:t>Assuming tools “fix” data</a:t>
            </a:r>
          </a:p>
          <a:p>
            <a:pPr lvl="1"/>
            <a:r>
              <a:rPr lang="en-US" dirty="0"/>
              <a:t>BI and Data Integration </a:t>
            </a:r>
          </a:p>
          <a:p>
            <a:r>
              <a:rPr lang="en-US" dirty="0"/>
              <a:t>Letting DW become “canary in coal mine” for data inconsistency</a:t>
            </a:r>
          </a:p>
          <a:p>
            <a:r>
              <a:rPr lang="en-US" dirty="0"/>
              <a:t>Designing DW (integration) schema for specific business processes or reports</a:t>
            </a:r>
          </a:p>
          <a:p>
            <a:r>
              <a:rPr lang="en-US" dirty="0"/>
              <a:t>Assuming full-time staff without experience can build complex DW</a:t>
            </a:r>
          </a:p>
          <a:p>
            <a:r>
              <a:rPr lang="en-US" dirty="0"/>
              <a:t>Hiring consultants who do not follow best practices (or operationally focused)</a:t>
            </a:r>
          </a:p>
          <a:p>
            <a:pPr lvl="1"/>
            <a:endParaRPr lang="en-US" dirty="0"/>
          </a:p>
        </p:txBody>
      </p:sp>
      <p:sp>
        <p:nvSpPr>
          <p:cNvPr id="919" name="Shape 919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Slide </a:t>
            </a:r>
            <a:fld id="{00000000-1234-1234-1234-123412341234}" type="slidenum">
              <a:rPr smtClean="0">
                <a:sym typeface="Arial"/>
              </a:rPr>
              <a:pPr/>
              <a:t>8</a:t>
            </a:fld>
            <a:endParaRPr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5737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8">
            <a:extLst>
              <a:ext uri="{FF2B5EF4-FFF2-40B4-BE49-F238E27FC236}">
                <a16:creationId xmlns:a16="http://schemas.microsoft.com/office/drawing/2014/main" id="{489B0CBE-67C5-4A7B-AEC2-D2723D1821A6}"/>
              </a:ext>
            </a:extLst>
          </p:cNvPr>
          <p:cNvSpPr txBox="1">
            <a:spLocks/>
          </p:cNvSpPr>
          <p:nvPr/>
        </p:nvSpPr>
        <p:spPr bwMode="auto">
          <a:xfrm>
            <a:off x="11988" y="0"/>
            <a:ext cx="48536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Merriweather Ligh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Merriweather Ligh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Merriweather Ligh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erriweather Ligh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1800">
                <a:solidFill>
                  <a:srgbClr val="3333CC"/>
                </a:solidFill>
                <a:latin typeface="+mj-lt"/>
              </a:defRPr>
            </a:lvl9pPr>
          </a:lstStyle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BentonSans Book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BentonSans Book"/>
              </a:rPr>
              <a:t>RECOMMENDATIONS</a:t>
            </a:r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>
          <a:xfrm>
            <a:off x="5054139" y="1568055"/>
            <a:ext cx="6879106" cy="4698520"/>
          </a:xfrm>
        </p:spPr>
        <p:txBody>
          <a:bodyPr/>
          <a:lstStyle/>
          <a:p>
            <a:r>
              <a:rPr lang="en-US" sz="3200" dirty="0"/>
              <a:t>Review DW Assessment</a:t>
            </a:r>
          </a:p>
          <a:p>
            <a:r>
              <a:rPr lang="en-US" sz="3200" dirty="0"/>
              <a:t>Select Products via RFP Process</a:t>
            </a:r>
          </a:p>
          <a:p>
            <a:r>
              <a:rPr lang="en-US" sz="3200" dirty="0"/>
              <a:t>Scope &amp; Plan Foundation DW Project</a:t>
            </a:r>
          </a:p>
          <a:p>
            <a:r>
              <a:rPr lang="en-US" sz="3200" dirty="0"/>
              <a:t>Scope &amp; Plan BI Project(s)</a:t>
            </a:r>
          </a:p>
          <a:p>
            <a:r>
              <a:rPr lang="en-US" sz="3200" dirty="0"/>
              <a:t>Create Draft BI Roadmap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BB3E898F-CFE7-4872-86CA-C60FDF87C3FC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1568055"/>
            <a:ext cx="4837113" cy="372188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4" y="6311106"/>
            <a:ext cx="1666875" cy="454819"/>
          </a:xfrm>
          <a:prstGeom prst="rect">
            <a:avLst/>
          </a:prstGeom>
        </p:spPr>
      </p:pic>
      <p:sp>
        <p:nvSpPr>
          <p:cNvPr id="37" name="Title 6">
            <a:extLst>
              <a:ext uri="{FF2B5EF4-FFF2-40B4-BE49-F238E27FC236}">
                <a16:creationId xmlns:a16="http://schemas.microsoft.com/office/drawing/2014/main" id="{8F924A98-D000-43BB-9DF1-D93D136776B8}"/>
              </a:ext>
            </a:extLst>
          </p:cNvPr>
          <p:cNvSpPr txBox="1">
            <a:spLocks/>
          </p:cNvSpPr>
          <p:nvPr/>
        </p:nvSpPr>
        <p:spPr>
          <a:xfrm>
            <a:off x="5054139" y="695603"/>
            <a:ext cx="6754744" cy="692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5">
                    <a:lumMod val="75000"/>
                  </a:schemeClr>
                </a:solidFill>
                <a:latin typeface="BentonSans Book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Next Steps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857788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D85B3-FF5E-4C68-9008-915AEB73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&amp; Plan BI Projects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FA322A48-E1C8-4535-B3A3-8B2B10D08F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070358"/>
            <a:ext cx="7810500" cy="4679183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90C86D-5BBB-4899-84A1-45EEF33119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In-Progress</a:t>
            </a:r>
          </a:p>
          <a:p>
            <a:pPr lvl="1"/>
            <a:r>
              <a:rPr lang="en-US" sz="1800" dirty="0"/>
              <a:t>DW Assessment</a:t>
            </a:r>
          </a:p>
          <a:p>
            <a:pPr lvl="1"/>
            <a:r>
              <a:rPr lang="en-US" sz="1800" dirty="0"/>
              <a:t>Software Selection w/ RFP </a:t>
            </a:r>
          </a:p>
          <a:p>
            <a:endParaRPr lang="en-US" dirty="0"/>
          </a:p>
          <a:p>
            <a:r>
              <a:rPr lang="en-US" dirty="0"/>
              <a:t>Scope &amp; Plan</a:t>
            </a:r>
          </a:p>
          <a:p>
            <a:pPr lvl="1"/>
            <a:r>
              <a:rPr lang="en-US" dirty="0"/>
              <a:t>DW Foundational Project</a:t>
            </a:r>
          </a:p>
          <a:p>
            <a:pPr lvl="1"/>
            <a:r>
              <a:rPr lang="en-US" dirty="0"/>
              <a:t>BI Project(s)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ADDF7-17D2-40E1-A9F9-17752ED56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C7513-F35A-45A4-824E-3C7F61367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81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99298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D50E0-D121-4374-985E-6CE1DC35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&amp; Plan Foundational DW Project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CA9275-7FE0-4FA3-970A-5BAF010E46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Identify high-level data requirements &amp; data sources</a:t>
            </a:r>
          </a:p>
          <a:p>
            <a:r>
              <a:rPr lang="en-US" dirty="0"/>
              <a:t>Determine high-level tasks for analytical data architecture</a:t>
            </a:r>
          </a:p>
          <a:p>
            <a:r>
              <a:rPr lang="en-US" dirty="0"/>
              <a:t>Examine implication of selected software products</a:t>
            </a:r>
          </a:p>
          <a:p>
            <a:r>
              <a:rPr lang="en-US" dirty="0"/>
              <a:t>Identify BI development skills &amp; resource needs</a:t>
            </a:r>
          </a:p>
          <a:p>
            <a:r>
              <a:rPr lang="en-US" dirty="0"/>
              <a:t>Obtain business sponsorship &amp; participation commitment</a:t>
            </a:r>
          </a:p>
          <a:p>
            <a:r>
              <a:rPr lang="en-US" dirty="0"/>
              <a:t>Create project plan – resources, timeline &amp; costs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AF7F1-F92E-431A-8BEA-0BB03FBEC0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0D86F-0399-43C3-B515-AB0613BFA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99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D50E0-D121-4374-985E-6CE1DC35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&amp; Plan BI Projects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CA9275-7FE0-4FA3-970A-5BAF010E46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Select UMS and/or Campus Initiative for BI Project</a:t>
            </a:r>
          </a:p>
          <a:p>
            <a:pPr lvl="1"/>
            <a:r>
              <a:rPr lang="en-US" dirty="0"/>
              <a:t>Identify candidates, prioritize &amp; agree on selection</a:t>
            </a:r>
          </a:p>
          <a:p>
            <a:pPr lvl="1"/>
            <a:r>
              <a:rPr lang="en-US" dirty="0"/>
              <a:t>Determine 1</a:t>
            </a:r>
            <a:r>
              <a:rPr lang="en-US" baseline="30000" dirty="0"/>
              <a:t>st</a:t>
            </a:r>
            <a:r>
              <a:rPr lang="en-US" dirty="0"/>
              <a:t> phase (project) goals &amp; objectives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BI Project for UMS and/or Campus Initiative</a:t>
            </a:r>
          </a:p>
          <a:p>
            <a:pPr lvl="1"/>
            <a:r>
              <a:rPr lang="en-US" dirty="0"/>
              <a:t>Identify sponsor(s), stakeholders &amp; participants</a:t>
            </a:r>
          </a:p>
          <a:p>
            <a:pPr lvl="1"/>
            <a:r>
              <a:rPr lang="en-US" dirty="0"/>
              <a:t>Gather high-level data requirements &amp; data sources</a:t>
            </a:r>
          </a:p>
          <a:p>
            <a:pPr lvl="1"/>
            <a:r>
              <a:rPr lang="en-US" dirty="0"/>
              <a:t>Determine BI training needs</a:t>
            </a:r>
          </a:p>
          <a:p>
            <a:pPr lvl="1"/>
            <a:r>
              <a:rPr lang="en-US" dirty="0"/>
              <a:t>Create project plan – resources, timeline &amp; costs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AF7F1-F92E-431A-8BEA-0BB03FBEC0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0D86F-0399-43C3-B515-AB0613BFA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085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D50E0-D121-4374-985E-6CE1DC35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&amp; Plan BI Projects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CA9275-7FE0-4FA3-970A-5BAF010E46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BI Project for Data Shadow System Replacement</a:t>
            </a:r>
          </a:p>
          <a:p>
            <a:pPr lvl="1"/>
            <a:r>
              <a:rPr lang="en-US"/>
              <a:t>Identify data shadow systems &amp; extracts</a:t>
            </a:r>
          </a:p>
          <a:p>
            <a:pPr lvl="1"/>
            <a:r>
              <a:rPr lang="en-US"/>
              <a:t>Prioritize replacement projects with group buy-in &amp; commitment</a:t>
            </a:r>
          </a:p>
          <a:p>
            <a:pPr lvl="1"/>
            <a:r>
              <a:rPr lang="en-US"/>
              <a:t>Determine 1st replacement candidate</a:t>
            </a:r>
          </a:p>
          <a:p>
            <a:pPr lvl="1"/>
            <a:r>
              <a:rPr lang="en-US"/>
              <a:t>Gather high-level data requirements &amp; data source (reverse engineer)</a:t>
            </a:r>
          </a:p>
          <a:p>
            <a:pPr lvl="1"/>
            <a:r>
              <a:rPr lang="en-US"/>
              <a:t>Create project plan – resources, timeline &amp; costs </a:t>
            </a:r>
          </a:p>
          <a:p>
            <a:pPr lvl="1"/>
            <a:endParaRPr lang="en-US"/>
          </a:p>
          <a:p>
            <a:r>
              <a:rPr lang="en-US"/>
              <a:t>BI Project for UMS Shared Reporting</a:t>
            </a:r>
          </a:p>
          <a:p>
            <a:pPr lvl="1"/>
            <a:r>
              <a:rPr lang="en-US"/>
              <a:t>Gather high-level data requirements &amp; data source (reverse engineer)</a:t>
            </a:r>
          </a:p>
          <a:p>
            <a:pPr lvl="1"/>
            <a:r>
              <a:rPr lang="en-US"/>
              <a:t>Profile data &amp; validate current data requirements </a:t>
            </a:r>
          </a:p>
          <a:p>
            <a:pPr lvl="1"/>
            <a:r>
              <a:rPr lang="en-US"/>
              <a:t>Create project plan – resources, timeline &amp; costs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AF7F1-F92E-431A-8BEA-0BB03FBEC0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0D86F-0399-43C3-B515-AB0613BFA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533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6834" y="71720"/>
            <a:ext cx="6808631" cy="1223680"/>
          </a:xfrm>
        </p:spPr>
        <p:txBody>
          <a:bodyPr/>
          <a:lstStyle/>
          <a:p>
            <a:r>
              <a:rPr lang="en-US" b="1" dirty="0"/>
              <a:t>TOPICS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/>
              <a:t>Copyright © 2017 Athena IT Solutions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366D3-820C-4652-9392-B5C17F0C53C2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>
          <a:xfrm>
            <a:off x="508000" y="1581150"/>
            <a:ext cx="6787465" cy="48196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The Assessment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Best Practices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Interviews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sym typeface="Arial"/>
              </a:rPr>
              <a:t>Findings - Overall 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/>
              <a:t>Recommendations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1" dirty="0"/>
              <a:t>Findings - Technology</a:t>
            </a:r>
          </a:p>
          <a:p>
            <a:endParaRPr lang="en-US" dirty="0"/>
          </a:p>
        </p:txBody>
      </p:sp>
      <p:pic>
        <p:nvPicPr>
          <p:cNvPr id="40" name="Content Placeholder 39"/>
          <p:cNvPicPr>
            <a:picLocks noGrp="1" noChangeAspect="1"/>
          </p:cNvPicPr>
          <p:nvPr>
            <p:ph sz="half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652" y="0"/>
            <a:ext cx="470740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183" y="6311106"/>
            <a:ext cx="1666875" cy="454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F40AC0-A2A3-47E9-B530-E5EAF152C59D}"/>
              </a:ext>
            </a:extLst>
          </p:cNvPr>
          <p:cNvSpPr txBox="1"/>
          <p:nvPr/>
        </p:nvSpPr>
        <p:spPr>
          <a:xfrm>
            <a:off x="7470063" y="0"/>
            <a:ext cx="4707407" cy="1877437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  <a:p>
            <a:endParaRPr lang="en-US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BentonSans Book"/>
                <a:ea typeface="+mj-ea"/>
                <a:cs typeface="+mj-cs"/>
              </a:rPr>
              <a:t>FINDINGS</a:t>
            </a:r>
          </a:p>
          <a:p>
            <a:endParaRPr lang="en-US" sz="4000" b="1" dirty="0">
              <a:solidFill>
                <a:schemeClr val="bg1"/>
              </a:solidFill>
              <a:latin typeface="BentonSans 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13990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Times New Roman"/>
              </a:rPr>
              <a:t>Data Architecture </a:t>
            </a:r>
            <a:r>
              <a:rPr lang="en-US" dirty="0"/>
              <a:t>did not follow best practice</a:t>
            </a:r>
            <a:endParaRPr lang="en-US" dirty="0">
              <a:sym typeface="Times New Roman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452DD-88EC-4D5F-AF3C-BFB86B2D8D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DW &amp; BI schemas blended together</a:t>
            </a:r>
          </a:p>
          <a:p>
            <a:pPr lvl="1"/>
            <a:r>
              <a:rPr lang="en-US" dirty="0"/>
              <a:t>Business rules embedded in initial loading of DW rather than putting in BI schema</a:t>
            </a:r>
          </a:p>
          <a:p>
            <a:pPr lvl="2"/>
            <a:r>
              <a:rPr lang="en-US" dirty="0"/>
              <a:t>Cannot reconcile DW data to data sources</a:t>
            </a:r>
          </a:p>
          <a:p>
            <a:pPr lvl="2"/>
            <a:r>
              <a:rPr lang="en-US" dirty="0"/>
              <a:t>Limits what analysis can be done with DW &amp; who can use DW</a:t>
            </a:r>
          </a:p>
          <a:p>
            <a:pPr lvl="2"/>
            <a:r>
              <a:rPr lang="en-US" dirty="0"/>
              <a:t>Inflexible as changes to business processes &amp; data occur mean DW needs to change</a:t>
            </a:r>
          </a:p>
          <a:p>
            <a:pPr lvl="1"/>
            <a:r>
              <a:rPr lang="en-US" dirty="0"/>
              <a:t>Limited to one database schema </a:t>
            </a:r>
          </a:p>
          <a:p>
            <a:pPr lvl="2"/>
            <a:r>
              <a:rPr lang="en-US" dirty="0"/>
              <a:t>Mismatch with data usage, table design, indexing and referential integrity </a:t>
            </a:r>
          </a:p>
          <a:p>
            <a:pPr lvl="2"/>
            <a:endParaRPr lang="en-US" dirty="0"/>
          </a:p>
          <a:p>
            <a:r>
              <a:rPr lang="en-US" dirty="0"/>
              <a:t>Database schema mismatch</a:t>
            </a:r>
          </a:p>
          <a:p>
            <a:pPr lvl="1"/>
            <a:r>
              <a:rPr lang="en-US" dirty="0"/>
              <a:t>Operational reporting orientation for schema – reduces flexibility &amp; use</a:t>
            </a:r>
          </a:p>
          <a:p>
            <a:pPr lvl="1"/>
            <a:r>
              <a:rPr lang="en-US" dirty="0"/>
              <a:t>Inconsistent in dimensional modeling design concepts</a:t>
            </a:r>
          </a:p>
          <a:p>
            <a:endParaRPr lang="en-US" dirty="0"/>
          </a:p>
        </p:txBody>
      </p:sp>
      <p:sp>
        <p:nvSpPr>
          <p:cNvPr id="886" name="Shape 886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Copyright © 2017 Athena IT Solutions     All rights reserved.</a:t>
            </a:r>
            <a:endParaRPr lang="en-US" dirty="0">
              <a:sym typeface="Arial"/>
            </a:endParaRPr>
          </a:p>
        </p:txBody>
      </p:sp>
      <p:sp>
        <p:nvSpPr>
          <p:cNvPr id="887" name="Shape 887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86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2570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Times New Roman"/>
              </a:rPr>
              <a:t>Data Schema </a:t>
            </a:r>
            <a:r>
              <a:rPr lang="en-US" dirty="0"/>
              <a:t>did not follow best practices</a:t>
            </a:r>
            <a:endParaRPr lang="en-US" dirty="0">
              <a:sym typeface="Times New Roman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452DD-88EC-4D5F-AF3C-BFB86B2D8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990599"/>
            <a:ext cx="11300883" cy="5578475"/>
          </a:xfrm>
        </p:spPr>
        <p:txBody>
          <a:bodyPr/>
          <a:lstStyle/>
          <a:p>
            <a:r>
              <a:rPr lang="en-US" dirty="0"/>
              <a:t>Change Data Capture (CDC)</a:t>
            </a:r>
          </a:p>
          <a:p>
            <a:pPr lvl="1"/>
            <a:r>
              <a:rPr lang="en-US" dirty="0"/>
              <a:t>Not consistently applied as some tables are complete refreshes</a:t>
            </a:r>
          </a:p>
          <a:p>
            <a:pPr lvl="1"/>
            <a:r>
              <a:rPr lang="en-US" dirty="0"/>
              <a:t>Do not use create &amp; modify datetime attributes within DW/BI tables</a:t>
            </a:r>
          </a:p>
          <a:p>
            <a:r>
              <a:rPr lang="en-US" dirty="0"/>
              <a:t>Slowly Changing Dimensions (SCD)</a:t>
            </a:r>
          </a:p>
          <a:p>
            <a:pPr lvl="1"/>
            <a:r>
              <a:rPr lang="en-US" dirty="0"/>
              <a:t>Inadequate and/or mismatch with need</a:t>
            </a:r>
          </a:p>
          <a:p>
            <a:pPr lvl="1"/>
            <a:r>
              <a:rPr lang="en-US" dirty="0"/>
              <a:t>Effective &amp; Ineffective data pairs not used</a:t>
            </a:r>
          </a:p>
          <a:p>
            <a:pPr lvl="1"/>
            <a:r>
              <a:rPr lang="en-US" dirty="0"/>
              <a:t>Durable &amp; dimension surrogate keys not effectively used</a:t>
            </a:r>
          </a:p>
          <a:p>
            <a:pPr lvl="1"/>
            <a:r>
              <a:rPr lang="en-US" dirty="0"/>
              <a:t>Current indicator not used</a:t>
            </a:r>
          </a:p>
          <a:p>
            <a:r>
              <a:rPr lang="en-US" dirty="0"/>
              <a:t>Did not use system of record (SOR) metadata attributes in DW tables</a:t>
            </a:r>
          </a:p>
          <a:p>
            <a:r>
              <a:rPr lang="en-US" dirty="0"/>
              <a:t>Did not use process metadata attributes in DW tables</a:t>
            </a:r>
          </a:p>
          <a:p>
            <a:r>
              <a:rPr lang="en-US" dirty="0"/>
              <a:t>Snapshot fact tables</a:t>
            </a:r>
          </a:p>
          <a:p>
            <a:pPr lvl="1"/>
            <a:r>
              <a:rPr lang="en-US" dirty="0"/>
              <a:t>Cannot recreate from corresponding transactional tables</a:t>
            </a:r>
          </a:p>
          <a:p>
            <a:endParaRPr lang="en-US" dirty="0"/>
          </a:p>
        </p:txBody>
      </p:sp>
      <p:sp>
        <p:nvSpPr>
          <p:cNvPr id="886" name="Shape 886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Copyright © 2017 Athena IT Solutions     All rights reserved.</a:t>
            </a:r>
            <a:endParaRPr lang="en-US" dirty="0">
              <a:sym typeface="Arial"/>
            </a:endParaRPr>
          </a:p>
        </p:txBody>
      </p:sp>
      <p:sp>
        <p:nvSpPr>
          <p:cNvPr id="887" name="Shape 887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87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2054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Times New Roman"/>
              </a:rPr>
              <a:t>Infrastructure</a:t>
            </a:r>
          </a:p>
        </p:txBody>
      </p:sp>
      <p:sp>
        <p:nvSpPr>
          <p:cNvPr id="885" name="Shape 885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DW Database Server</a:t>
            </a:r>
          </a:p>
          <a:p>
            <a:pPr lvl="1"/>
            <a:r>
              <a:rPr lang="en-US" dirty="0"/>
              <a:t>CPU memory allocated is very insufficient for DW database, data integration &amp; BI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IBM Cognos Data Manager (data integration)</a:t>
            </a:r>
          </a:p>
          <a:p>
            <a:pPr lvl="1"/>
            <a:r>
              <a:rPr lang="en-US" dirty="0"/>
              <a:t>Neither consultancy nor UMS knew how to configure &amp; tune – very poor loading performance</a:t>
            </a:r>
          </a:p>
          <a:p>
            <a:pPr lvl="0"/>
            <a:endParaRPr lang="en-US" dirty="0">
              <a:sym typeface="Arial"/>
            </a:endParaRPr>
          </a:p>
          <a:p>
            <a:pPr lvl="0"/>
            <a:r>
              <a:rPr lang="en-US" dirty="0">
                <a:sym typeface="Arial"/>
              </a:rPr>
              <a:t>Data Integration Tool is End-of-Life – IBM Cognos Data Manager</a:t>
            </a:r>
          </a:p>
          <a:p>
            <a:pPr lvl="1"/>
            <a:r>
              <a:rPr lang="en-US" dirty="0">
                <a:sym typeface="Times New Roman"/>
              </a:rPr>
              <a:t>No automated conversion to IBM DataStage</a:t>
            </a:r>
          </a:p>
          <a:p>
            <a:pPr lvl="1"/>
            <a:r>
              <a:rPr lang="en-US" dirty="0">
                <a:sym typeface="Times New Roman"/>
              </a:rPr>
              <a:t>IBM DataStage is not appropriate fit for UMS </a:t>
            </a:r>
            <a:r>
              <a:rPr lang="en-US" dirty="0"/>
              <a:t>(see </a:t>
            </a:r>
            <a:r>
              <a:rPr lang="en-US" dirty="0">
                <a:sym typeface="Times New Roman"/>
              </a:rPr>
              <a:t>recommendations)</a:t>
            </a:r>
          </a:p>
          <a:p>
            <a:pPr lvl="1"/>
            <a:r>
              <a:rPr lang="en-US" dirty="0"/>
              <a:t>Cognos Data Manager setup &amp; run without expertise (poor performance)</a:t>
            </a:r>
            <a:endParaRPr lang="en-US" dirty="0">
              <a:sym typeface="Times New Roman"/>
            </a:endParaRPr>
          </a:p>
          <a:p>
            <a:pPr lvl="1"/>
            <a:endParaRPr lang="en-US" dirty="0">
              <a:sym typeface="Times New Roman"/>
            </a:endParaRPr>
          </a:p>
        </p:txBody>
      </p:sp>
      <p:sp>
        <p:nvSpPr>
          <p:cNvPr id="886" name="Shape 886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Copyright © 2017 Athena IT Solutions     All rights reserved.</a:t>
            </a:r>
            <a:endParaRPr lang="en-US" dirty="0">
              <a:sym typeface="Arial"/>
            </a:endParaRPr>
          </a:p>
        </p:txBody>
      </p:sp>
      <p:sp>
        <p:nvSpPr>
          <p:cNvPr id="887" name="Shape 887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88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6371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Times New Roman"/>
              </a:rPr>
              <a:t>Data Integration Design</a:t>
            </a:r>
          </a:p>
        </p:txBody>
      </p:sp>
      <p:sp>
        <p:nvSpPr>
          <p:cNvPr id="885" name="Shape 885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Loading data weekly does not support business nor data principles</a:t>
            </a:r>
          </a:p>
          <a:p>
            <a:r>
              <a:rPr lang="en-US" dirty="0"/>
              <a:t>Loading update logic is time based versus CDC approach</a:t>
            </a:r>
          </a:p>
          <a:p>
            <a:r>
              <a:rPr lang="en-US" dirty="0"/>
              <a:t>Not consistent in using CDC versus full reload</a:t>
            </a:r>
          </a:p>
          <a:p>
            <a:r>
              <a:rPr lang="en-US" dirty="0"/>
              <a:t>DI workflow does not appear to group table loads based on common dependencies</a:t>
            </a:r>
          </a:p>
          <a:p>
            <a:r>
              <a:rPr lang="en-US" dirty="0">
                <a:sym typeface="Times New Roman"/>
              </a:rPr>
              <a:t>Error handling, recovery &amp; restart inadequate</a:t>
            </a:r>
          </a:p>
          <a:p>
            <a:r>
              <a:rPr lang="en-US" dirty="0">
                <a:sym typeface="Times New Roman"/>
              </a:rPr>
              <a:t>Operational management &amp; process metadata inadequate</a:t>
            </a:r>
          </a:p>
          <a:p>
            <a:pPr lvl="1"/>
            <a:endParaRPr lang="en-US" dirty="0">
              <a:sym typeface="Times New Roman"/>
            </a:endParaRPr>
          </a:p>
          <a:p>
            <a:pPr lvl="1"/>
            <a:endParaRPr lang="en-US" dirty="0">
              <a:sym typeface="Times New Roman"/>
            </a:endParaRPr>
          </a:p>
        </p:txBody>
      </p:sp>
      <p:sp>
        <p:nvSpPr>
          <p:cNvPr id="886" name="Shape 886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Copyright © 2017 Athena IT Solutions     All rights reserved.</a:t>
            </a:r>
            <a:endParaRPr lang="en-US" dirty="0">
              <a:sym typeface="Arial"/>
            </a:endParaRPr>
          </a:p>
        </p:txBody>
      </p:sp>
      <p:sp>
        <p:nvSpPr>
          <p:cNvPr id="887" name="Shape 887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89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84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Design Mistakes in building DW</a:t>
            </a:r>
          </a:p>
        </p:txBody>
      </p:sp>
      <p:sp>
        <p:nvSpPr>
          <p:cNvPr id="918" name="Shape 918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Recreate an operational schema</a:t>
            </a:r>
          </a:p>
          <a:p>
            <a:r>
              <a:rPr lang="en-US" dirty="0"/>
              <a:t>Focus on operational reporting</a:t>
            </a:r>
          </a:p>
          <a:p>
            <a:r>
              <a:rPr lang="en-US" dirty="0"/>
              <a:t>Create a DW that integrates data &amp; embeds business rules for BI</a:t>
            </a:r>
          </a:p>
          <a:p>
            <a:r>
              <a:rPr lang="en-US" dirty="0"/>
              <a:t>Not following (or knowing) DW &amp; BI best practices</a:t>
            </a:r>
          </a:p>
          <a:p>
            <a:r>
              <a:rPr lang="en-US" dirty="0"/>
              <a:t>Not establishing a “production” DW</a:t>
            </a:r>
          </a:p>
          <a:p>
            <a:pPr lvl="1"/>
            <a:r>
              <a:rPr lang="en-US" dirty="0"/>
              <a:t>Inadequate process mgt. error handling, recovery &amp; documentation</a:t>
            </a:r>
          </a:p>
          <a:p>
            <a:r>
              <a:rPr lang="en-US" dirty="0"/>
              <a:t>Selecting tools that are not best fit but win “checklist” comparisons</a:t>
            </a:r>
          </a:p>
          <a:p>
            <a:pPr lvl="1"/>
            <a:endParaRPr lang="en-US" dirty="0"/>
          </a:p>
        </p:txBody>
      </p:sp>
      <p:sp>
        <p:nvSpPr>
          <p:cNvPr id="919" name="Shape 919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2017 Athena IT Solutions    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Slide </a:t>
            </a:r>
            <a:fld id="{00000000-1234-1234-1234-123412341234}" type="slidenum">
              <a:rPr smtClean="0">
                <a:sym typeface="Arial"/>
              </a:rPr>
              <a:pPr/>
              <a:t>9</a:t>
            </a:fld>
            <a:endParaRPr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2027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Times New Roman"/>
              </a:rPr>
              <a:t>Data Integration</a:t>
            </a:r>
          </a:p>
        </p:txBody>
      </p:sp>
      <p:sp>
        <p:nvSpPr>
          <p:cNvPr id="885" name="Shape 885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ym typeface="Arial"/>
              </a:rPr>
              <a:t>Data Integration – Load Processing</a:t>
            </a:r>
          </a:p>
          <a:p>
            <a:pPr lvl="1"/>
            <a:r>
              <a:rPr lang="en-US" dirty="0">
                <a:sym typeface="Times New Roman"/>
              </a:rPr>
              <a:t>Data Loading takes too much time for data volumes</a:t>
            </a:r>
          </a:p>
          <a:p>
            <a:pPr lvl="1"/>
            <a:r>
              <a:rPr lang="en-US" dirty="0">
                <a:sym typeface="Times New Roman"/>
              </a:rPr>
              <a:t>Hardware &amp; software setup appear insufficient</a:t>
            </a:r>
          </a:p>
          <a:p>
            <a:pPr lvl="1"/>
            <a:r>
              <a:rPr lang="en-US" dirty="0">
                <a:sym typeface="Times New Roman"/>
              </a:rPr>
              <a:t>Error debugging &amp; recovery too difficult</a:t>
            </a:r>
          </a:p>
          <a:p>
            <a:pPr lvl="1"/>
            <a:endParaRPr lang="en-US" dirty="0">
              <a:sym typeface="Times New Roman"/>
            </a:endParaRPr>
          </a:p>
          <a:p>
            <a:r>
              <a:rPr lang="en-US" dirty="0">
                <a:sym typeface="Arial"/>
              </a:rPr>
              <a:t>Data Integration - Knowledge</a:t>
            </a:r>
          </a:p>
          <a:p>
            <a:pPr lvl="1"/>
            <a:r>
              <a:rPr lang="en-US" dirty="0">
                <a:sym typeface="Times New Roman"/>
              </a:rPr>
              <a:t>Not documented appropriately, no on-demand code documentation</a:t>
            </a:r>
          </a:p>
          <a:p>
            <a:pPr lvl="1"/>
            <a:r>
              <a:rPr lang="en-US" dirty="0">
                <a:sym typeface="Times New Roman"/>
              </a:rPr>
              <a:t>UMS does not understand design, workflow or processes</a:t>
            </a:r>
          </a:p>
          <a:p>
            <a:pPr lvl="1"/>
            <a:endParaRPr lang="en-US" dirty="0">
              <a:sym typeface="Times New Roman"/>
            </a:endParaRPr>
          </a:p>
        </p:txBody>
      </p:sp>
      <p:sp>
        <p:nvSpPr>
          <p:cNvPr id="886" name="Shape 886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Copyright © 2017 Athena IT Solutions     All rights reserved.</a:t>
            </a:r>
            <a:endParaRPr lang="en-US" dirty="0">
              <a:sym typeface="Arial"/>
            </a:endParaRPr>
          </a:p>
        </p:txBody>
      </p:sp>
      <p:sp>
        <p:nvSpPr>
          <p:cNvPr id="887" name="Shape 887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Slide </a:t>
            </a:r>
            <a:fld id="{00000000-1234-1234-1234-123412341234}" type="slidenum">
              <a:rPr lang="en-US" smtClean="0">
                <a:sym typeface="Arial"/>
              </a:rPr>
              <a:pPr lvl="0"/>
              <a:t>90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35336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- Templat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- Templat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_Corporate_Template_BentonSans_16.9">
  <a:themeElements>
    <a:clrScheme name="Custom 8">
      <a:dk1>
        <a:srgbClr val="666666"/>
      </a:dk1>
      <a:lt1>
        <a:sysClr val="window" lastClr="FFFFFF"/>
      </a:lt1>
      <a:dk2>
        <a:srgbClr val="5B6591"/>
      </a:dk2>
      <a:lt2>
        <a:srgbClr val="FFFFFF"/>
      </a:lt2>
      <a:accent1>
        <a:srgbClr val="1F447D"/>
      </a:accent1>
      <a:accent2>
        <a:srgbClr val="E8762C"/>
      </a:accent2>
      <a:accent3>
        <a:srgbClr val="7099A6"/>
      </a:accent3>
      <a:accent4>
        <a:srgbClr val="59879B"/>
      </a:accent4>
      <a:accent5>
        <a:srgbClr val="4C4C4C"/>
      </a:accent5>
      <a:accent6>
        <a:srgbClr val="C72035"/>
      </a:accent6>
      <a:hlink>
        <a:srgbClr val="EB912C"/>
      </a:hlink>
      <a:folHlink>
        <a:srgbClr val="969696"/>
      </a:folHlink>
    </a:clrScheme>
    <a:fontScheme name="Tableau Corporate Fonts">
      <a:majorFont>
        <a:latin typeface="BentonSans Book"/>
        <a:ea typeface=""/>
        <a:cs typeface=""/>
      </a:majorFont>
      <a:minorFont>
        <a:latin typeface="Merriweather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40268</TotalTime>
  <Words>7468</Words>
  <Application>Microsoft Macintosh PowerPoint</Application>
  <PresentationFormat>Widescreen</PresentationFormat>
  <Paragraphs>1356</Paragraphs>
  <Slides>90</Slides>
  <Notes>90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90</vt:i4>
      </vt:variant>
      <vt:variant>
        <vt:lpstr>Custom Shows</vt:lpstr>
      </vt:variant>
      <vt:variant>
        <vt:i4>7</vt:i4>
      </vt:variant>
    </vt:vector>
  </HeadingPairs>
  <TitlesOfParts>
    <vt:vector size="110" baseType="lpstr">
      <vt:lpstr>ＭＳ Ｐゴシック</vt:lpstr>
      <vt:lpstr>Arial</vt:lpstr>
      <vt:lpstr>BentonSans Book</vt:lpstr>
      <vt:lpstr>Calibri</vt:lpstr>
      <vt:lpstr>Courier New</vt:lpstr>
      <vt:lpstr>Gill Sans MT</vt:lpstr>
      <vt:lpstr>Merriweather Light</vt:lpstr>
      <vt:lpstr>Times New Roman</vt:lpstr>
      <vt:lpstr>Verdana</vt:lpstr>
      <vt:lpstr>Wingdings</vt:lpstr>
      <vt:lpstr>1_Default - Template 2</vt:lpstr>
      <vt:lpstr>3_Default - Template 2</vt:lpstr>
      <vt:lpstr>PPT_Corporate_Template_BentonSans_16.9</vt:lpstr>
      <vt:lpstr>UMS DW Assessment</vt:lpstr>
      <vt:lpstr>TOPICS</vt:lpstr>
      <vt:lpstr>TOPICS</vt:lpstr>
      <vt:lpstr>How We Got Here (Brief History)</vt:lpstr>
      <vt:lpstr>The Assessment - Approach</vt:lpstr>
      <vt:lpstr>TOPICS</vt:lpstr>
      <vt:lpstr>History of BI Projects </vt:lpstr>
      <vt:lpstr>Common Management Mistakes in building DW</vt:lpstr>
      <vt:lpstr>Common Design Mistakes in building DW</vt:lpstr>
      <vt:lpstr>BI Observations</vt:lpstr>
      <vt:lpstr>Best Practices – Data Principles</vt:lpstr>
      <vt:lpstr>Best Practices – Architectural Principles</vt:lpstr>
      <vt:lpstr>Best Practices – BI Implementation</vt:lpstr>
      <vt:lpstr>TOPICS</vt:lpstr>
      <vt:lpstr>Interviews</vt:lpstr>
      <vt:lpstr>Synthesis</vt:lpstr>
      <vt:lpstr>Chief Academic Officers (1 of 2)</vt:lpstr>
      <vt:lpstr>Chief Academic Officers (2 of 2)</vt:lpstr>
      <vt:lpstr>Human Resources</vt:lpstr>
      <vt:lpstr>Finance</vt:lpstr>
      <vt:lpstr>Institutional Research (1 of 2)</vt:lpstr>
      <vt:lpstr>Institutional Research (2 of 2)</vt:lpstr>
      <vt:lpstr>Enrollment Management Council</vt:lpstr>
      <vt:lpstr>IT </vt:lpstr>
      <vt:lpstr>TOPICS</vt:lpstr>
      <vt:lpstr>Existing DW </vt:lpstr>
      <vt:lpstr>Current State of Data in UMS</vt:lpstr>
      <vt:lpstr>UMS Accidental Architecture</vt:lpstr>
      <vt:lpstr>TOPICS</vt:lpstr>
      <vt:lpstr>PowerPoint Presentation</vt:lpstr>
      <vt:lpstr>Recommendations: Overall </vt:lpstr>
      <vt:lpstr>Recommendations: Overall </vt:lpstr>
      <vt:lpstr>PowerPoint Presentation</vt:lpstr>
      <vt:lpstr>Overall DW and BI Program</vt:lpstr>
      <vt:lpstr>Foundational DW Project </vt:lpstr>
      <vt:lpstr>Foundational DW Project </vt:lpstr>
      <vt:lpstr>BI Projects</vt:lpstr>
      <vt:lpstr>BI Projects</vt:lpstr>
      <vt:lpstr>BI Projects</vt:lpstr>
      <vt:lpstr>BI Projects</vt:lpstr>
      <vt:lpstr>BI Projects</vt:lpstr>
      <vt:lpstr>BI Projects</vt:lpstr>
      <vt:lpstr>BI Projects</vt:lpstr>
      <vt:lpstr>BI Projects</vt:lpstr>
      <vt:lpstr>Questions for Each BI Project</vt:lpstr>
      <vt:lpstr>BI Project Methodology</vt:lpstr>
      <vt:lpstr>BI Program &amp; Projects</vt:lpstr>
      <vt:lpstr>PowerPoint Presentation</vt:lpstr>
      <vt:lpstr>Cultural change is key to success</vt:lpstr>
      <vt:lpstr>Training</vt:lpstr>
      <vt:lpstr>Training – Common Mistakes</vt:lpstr>
      <vt:lpstr>BI Center of Excellence (COE)</vt:lpstr>
      <vt:lpstr>Data Governance </vt:lpstr>
      <vt:lpstr>PowerPoint Presentation</vt:lpstr>
      <vt:lpstr>Data Architecture</vt:lpstr>
      <vt:lpstr>Analytical Data Architecture (ADA)</vt:lpstr>
      <vt:lpstr>Analytical Data Architecture (ADA) </vt:lpstr>
      <vt:lpstr>ADA for UMS</vt:lpstr>
      <vt:lpstr>ADA for UMS</vt:lpstr>
      <vt:lpstr>PowerPoint Presentation</vt:lpstr>
      <vt:lpstr>Extract, Transform &amp; Load (ETL) Beginnings</vt:lpstr>
      <vt:lpstr>Data Integration Services</vt:lpstr>
      <vt:lpstr>Data Integration Services </vt:lpstr>
      <vt:lpstr>Data Integration (DI) Design</vt:lpstr>
      <vt:lpstr>Data Integration Operations </vt:lpstr>
      <vt:lpstr>Data Integration Evolution – UMS select ELT tool</vt:lpstr>
      <vt:lpstr>Data Integration (DI) Shema Extensions </vt:lpstr>
      <vt:lpstr>DI Process Attributes (Example)</vt:lpstr>
      <vt:lpstr>PowerPoint Presentation</vt:lpstr>
      <vt:lpstr>Business Analytics Types</vt:lpstr>
      <vt:lpstr>Analytics &amp; BI Personas</vt:lpstr>
      <vt:lpstr>BI Tool Style Categories</vt:lpstr>
      <vt:lpstr>UMS BI</vt:lpstr>
      <vt:lpstr>UMS BI Tool Selection</vt:lpstr>
      <vt:lpstr>PowerPoint Presentation</vt:lpstr>
      <vt:lpstr>Recommendations - Technology Architecture</vt:lpstr>
      <vt:lpstr>Data Integration Tool Selection</vt:lpstr>
      <vt:lpstr>Recommendations - Business Intelligence</vt:lpstr>
      <vt:lpstr>Database Selection</vt:lpstr>
      <vt:lpstr>PowerPoint Presentation</vt:lpstr>
      <vt:lpstr>Scope &amp; Plan BI Projects</vt:lpstr>
      <vt:lpstr>Scope &amp; Plan Foundational DW Project </vt:lpstr>
      <vt:lpstr>Scope &amp; Plan BI Projects</vt:lpstr>
      <vt:lpstr>Scope &amp; Plan BI Projects</vt:lpstr>
      <vt:lpstr>TOPICS</vt:lpstr>
      <vt:lpstr>Data Architecture did not follow best practice</vt:lpstr>
      <vt:lpstr>Data Schema did not follow best practices</vt:lpstr>
      <vt:lpstr>Infrastructure</vt:lpstr>
      <vt:lpstr>Data Integration Design</vt:lpstr>
      <vt:lpstr>Data Integration</vt:lpstr>
      <vt:lpstr>DW Battle</vt:lpstr>
      <vt:lpstr>Hub &amp; Spoke with BI silos</vt:lpstr>
      <vt:lpstr>Data Integration Workflow</vt:lpstr>
      <vt:lpstr>Data Integration Services</vt:lpstr>
      <vt:lpstr>ETL vs ELT</vt:lpstr>
      <vt:lpstr>Data Integration Definitions</vt:lpstr>
      <vt:lpstr>BI Styles</vt:lpstr>
    </vt:vector>
  </TitlesOfParts>
  <Company>Athena IT Solution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 Introduction Course</dc:title>
  <dc:creator>richard sherman</dc:creator>
  <dc:description>Revised - August 11, 2005</dc:description>
  <cp:lastModifiedBy>Rachel Groenhout</cp:lastModifiedBy>
  <cp:revision>1903</cp:revision>
  <cp:lastPrinted>2018-03-16T01:53:38Z</cp:lastPrinted>
  <dcterms:created xsi:type="dcterms:W3CDTF">2002-03-30T23:44:22Z</dcterms:created>
  <dcterms:modified xsi:type="dcterms:W3CDTF">2018-05-11T21:11:03Z</dcterms:modified>
</cp:coreProperties>
</file>