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1743" r:id="rId2"/>
    <p:sldId id="1793" r:id="rId3"/>
    <p:sldId id="1794" r:id="rId4"/>
    <p:sldId id="1795" r:id="rId5"/>
    <p:sldId id="1796" r:id="rId6"/>
    <p:sldId id="1797" r:id="rId7"/>
    <p:sldId id="1798" r:id="rId8"/>
    <p:sldId id="1799" r:id="rId9"/>
    <p:sldId id="1800" r:id="rId10"/>
    <p:sldId id="1801" r:id="rId11"/>
    <p:sldId id="1802" r:id="rId12"/>
    <p:sldId id="1803" r:id="rId13"/>
    <p:sldId id="1804" r:id="rId14"/>
    <p:sldId id="1805" r:id="rId15"/>
    <p:sldId id="1806" r:id="rId16"/>
    <p:sldId id="1807" r:id="rId17"/>
    <p:sldId id="1808" r:id="rId18"/>
    <p:sldId id="1809" r:id="rId19"/>
    <p:sldId id="1810" r:id="rId20"/>
    <p:sldId id="1811" r:id="rId21"/>
    <p:sldId id="1812" r:id="rId22"/>
    <p:sldId id="1813" r:id="rId23"/>
    <p:sldId id="1814" r:id="rId24"/>
    <p:sldId id="1815" r:id="rId25"/>
    <p:sldId id="1816" r:id="rId26"/>
    <p:sldId id="1817" r:id="rId27"/>
    <p:sldId id="1818" r:id="rId28"/>
    <p:sldId id="1819" r:id="rId29"/>
    <p:sldId id="1820" r:id="rId30"/>
    <p:sldId id="1821" r:id="rId31"/>
    <p:sldId id="1822" r:id="rId32"/>
  </p:sldIdLst>
  <p:sldSz cx="9144000" cy="6858000" type="screen4x3"/>
  <p:notesSz cx="7053263" cy="9309100"/>
  <p:custShowLst>
    <p:custShow name="Section 1: BI &amp; DW Concepts" id="0">
      <p:sldLst/>
    </p:custShow>
    <p:custShow name="Section 2: The Business Context" id="1">
      <p:sldLst/>
    </p:custShow>
    <p:custShow name="Section 3: BI Fundamentals" id="2">
      <p:sldLst/>
    </p:custShow>
    <p:custShow name="Section 4: Architecture" id="3">
      <p:sldLst/>
    </p:custShow>
    <p:custShow name="Section 5: Data Architecture" id="4">
      <p:sldLst/>
    </p:custShow>
    <p:custShow name="Section 6: DW Processes" id="5">
      <p:sldLst/>
    </p:custShow>
    <p:custShow name="Section 7: Technical Arch" id="6">
      <p:sldLst/>
    </p:custShow>
    <p:custShow name="Section 8: Product Arch" id="7">
      <p:sldLst/>
    </p:custShow>
    <p:custShow name="Section 9: Culture" id="8">
      <p:sldLst/>
    </p:custShow>
    <p:custShow name="19: Best Practices" id="9">
      <p:sldLst/>
    </p:custShow>
    <p:custShow name="Section 11: Data Modeling" id="10">
      <p:sldLst/>
    </p:custShow>
    <p:custShow name="Section 12: Data Stores" id="11">
      <p:sldLst/>
    </p:custShow>
    <p:custShow name="Conclusions" id="12">
      <p:sldLst/>
    </p:custShow>
    <p:custShow name="Introduction" id="13">
      <p:sldLst/>
    </p:custShow>
    <p:custShow name="Introduction 1" id="14">
      <p:sldLst/>
    </p:custShow>
    <p:custShow name="15: Data Shadow Systems" id="15">
      <p:sldLst/>
    </p:custShow>
    <p:custShow name="16: CPM" id="16">
      <p:sldLst/>
    </p:custShow>
    <p:custShow name="17: ERP DW" id="17">
      <p:sldLst/>
    </p:custShow>
    <p:custShow name="Section 16: Industry Trends" id="18">
      <p:sldLst/>
    </p:custShow>
    <p:custShow name="Project Management" id="19">
      <p:sldLst/>
    </p:custShow>
    <p:custShow name="14: ETL Design &amp; Development" id="20">
      <p:sldLst/>
    </p:custShow>
    <p:custShow name="10: Industry Trends" id="21">
      <p:sldLst/>
    </p:custShow>
    <p:custShow name="11: Data Architecture II" id="22">
      <p:sldLst/>
    </p:custShow>
    <p:custShow name="12: Data Modeling" id="23">
      <p:sldLst/>
    </p:custShow>
    <p:custShow name="13: Physical Design" id="24">
      <p:sldLst/>
    </p:custShow>
    <p:custShow name="18: Deployment &amp; Operations" id="25">
      <p:sldLst/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3BAAA5D-9B23-4F78-9570-D210F84CB653}">
          <p14:sldIdLst>
            <p14:sldId id="1743"/>
            <p14:sldId id="1793"/>
            <p14:sldId id="1794"/>
            <p14:sldId id="1795"/>
            <p14:sldId id="1796"/>
            <p14:sldId id="1797"/>
            <p14:sldId id="1798"/>
            <p14:sldId id="1799"/>
            <p14:sldId id="1800"/>
            <p14:sldId id="1801"/>
            <p14:sldId id="1802"/>
            <p14:sldId id="1803"/>
            <p14:sldId id="1804"/>
            <p14:sldId id="1805"/>
            <p14:sldId id="1806"/>
            <p14:sldId id="1807"/>
            <p14:sldId id="1808"/>
            <p14:sldId id="1809"/>
            <p14:sldId id="1810"/>
            <p14:sldId id="1811"/>
            <p14:sldId id="1812"/>
            <p14:sldId id="1813"/>
            <p14:sldId id="1814"/>
            <p14:sldId id="1815"/>
            <p14:sldId id="1816"/>
            <p14:sldId id="1817"/>
            <p14:sldId id="1818"/>
            <p14:sldId id="1819"/>
            <p14:sldId id="1820"/>
            <p14:sldId id="1821"/>
            <p14:sldId id="18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man, Richard" initials="SR" lastIdx="1" clrIdx="0">
    <p:extLst>
      <p:ext uri="{19B8F6BF-5375-455C-9EA6-DF929625EA0E}">
        <p15:presenceInfo xmlns:p15="http://schemas.microsoft.com/office/powerpoint/2012/main" userId="Sherman, Rich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FF"/>
    <a:srgbClr val="CC66FF"/>
    <a:srgbClr val="FF9800"/>
    <a:srgbClr val="FFFFCC"/>
    <a:srgbClr val="FFC000"/>
    <a:srgbClr val="FFB3B3"/>
    <a:srgbClr val="FF9933"/>
    <a:srgbClr val="6699FF"/>
    <a:srgbClr val="777777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1" autoAdjust="0"/>
    <p:restoredTop sz="94799" autoAdjust="0"/>
  </p:normalViewPr>
  <p:slideViewPr>
    <p:cSldViewPr snapToGrid="0">
      <p:cViewPr varScale="1">
        <p:scale>
          <a:sx n="109" d="100"/>
          <a:sy n="109" d="100"/>
        </p:scale>
        <p:origin x="1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0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4044" y="456"/>
      </p:cViewPr>
      <p:guideLst>
        <p:guide orient="horz" pos="2933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7788" y="96838"/>
            <a:ext cx="25876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7" tIns="46040" rIns="92077" bIns="46040" numCol="1" anchor="t" anchorCtr="0" compatLnSpc="1">
            <a:prstTxWarp prst="textNoShape">
              <a:avLst/>
            </a:prstTxWarp>
          </a:bodyPr>
          <a:lstStyle>
            <a:lvl1pPr defTabSz="921258">
              <a:lnSpc>
                <a:spcPct val="100000"/>
              </a:lnSpc>
              <a:spcBef>
                <a:spcPct val="0"/>
              </a:spcBef>
              <a:defRPr sz="9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Business Intelligence and Data Warehousing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68950" y="96838"/>
            <a:ext cx="14843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7" tIns="46040" rIns="92077" bIns="46040" numCol="1" anchor="t" anchorCtr="0" compatLnSpc="1">
            <a:prstTxWarp prst="textNoShape">
              <a:avLst/>
            </a:prstTxWarp>
          </a:bodyPr>
          <a:lstStyle>
            <a:lvl1pPr algn="r" defTabSz="921258">
              <a:lnSpc>
                <a:spcPct val="100000"/>
              </a:lnSpc>
              <a:spcBef>
                <a:spcPct val="0"/>
              </a:spcBef>
              <a:defRPr sz="9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BI &amp; DW Training 2007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310063" y="8842375"/>
            <a:ext cx="2743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7" tIns="46040" rIns="92077" bIns="46040" numCol="1" anchor="b" anchorCtr="0" compatLnSpc="1">
            <a:prstTxWarp prst="textNoShape">
              <a:avLst/>
            </a:prstTxWarp>
          </a:bodyPr>
          <a:lstStyle>
            <a:lvl1pPr algn="r" defTabSz="921258">
              <a:lnSpc>
                <a:spcPct val="100000"/>
              </a:lnSpc>
              <a:spcBef>
                <a:spcPct val="0"/>
              </a:spcBef>
              <a:defRPr sz="9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2012 Athena IT Solutions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860675" y="8842375"/>
            <a:ext cx="1330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7" tIns="46040" rIns="92077" bIns="46040" numCol="1" anchor="b" anchorCtr="0" compatLnSpc="1">
            <a:prstTxWarp prst="textNoShape">
              <a:avLst/>
            </a:prstTxWarp>
          </a:bodyPr>
          <a:lstStyle>
            <a:lvl1pPr algn="ctr" defTabSz="921258">
              <a:lnSpc>
                <a:spcPct val="100000"/>
              </a:lnSpc>
              <a:spcBef>
                <a:spcPct val="0"/>
              </a:spcBef>
              <a:defRPr sz="9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F964406-9254-44ED-BC54-BC0CF9D2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19238" name="Picture 6" descr="athena-it-solution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123825"/>
            <a:ext cx="1176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7" name="Text Box 7"/>
          <p:cNvSpPr txBox="1">
            <a:spLocks noChangeArrowheads="1"/>
          </p:cNvSpPr>
          <p:nvPr/>
        </p:nvSpPr>
        <p:spPr bwMode="auto">
          <a:xfrm>
            <a:off x="0" y="8851900"/>
            <a:ext cx="227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7" tIns="46040" rIns="92077" bIns="46040">
            <a:spAutoFit/>
          </a:bodyPr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latin typeface="Times New Roman" pitchFamily="18" charset="0"/>
                <a:cs typeface="+mn-cs"/>
              </a:rPr>
              <a:t>Richard Sherman</a:t>
            </a:r>
          </a:p>
          <a:p>
            <a:pPr eaLnBrk="1" hangingPunct="1">
              <a:defRPr/>
            </a:pPr>
            <a:r>
              <a:rPr lang="en-US" sz="900">
                <a:latin typeface="Times New Roman" pitchFamily="18" charset="0"/>
                <a:cs typeface="+mn-cs"/>
              </a:rPr>
              <a:t>rsherman@athena-solutions.com</a:t>
            </a:r>
            <a:endParaRPr lang="en-US" sz="900">
              <a:solidFill>
                <a:srgbClr val="6600CC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922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7" tIns="46040" rIns="92077" bIns="46040" numCol="1" anchor="t" anchorCtr="0" compatLnSpc="1">
            <a:prstTxWarp prst="textNoShape">
              <a:avLst/>
            </a:prstTxWarp>
          </a:bodyPr>
          <a:lstStyle>
            <a:lvl1pPr defTabSz="921258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Business Intelligence and Data Warehousing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7325" y="0"/>
            <a:ext cx="3055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7" tIns="46040" rIns="92077" bIns="46040" numCol="1" anchor="t" anchorCtr="0" compatLnSpc="1">
            <a:prstTxWarp prst="textNoShape">
              <a:avLst/>
            </a:prstTxWarp>
          </a:bodyPr>
          <a:lstStyle>
            <a:lvl1pPr algn="r" defTabSz="921258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BI &amp; DW Training 2007</a:t>
            </a:r>
          </a:p>
        </p:txBody>
      </p:sp>
      <p:sp>
        <p:nvSpPr>
          <p:cNvPr id="69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620713"/>
            <a:ext cx="4943475" cy="370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90538" y="4422775"/>
            <a:ext cx="6197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7" tIns="46040" rIns="92077" bIns="460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7" tIns="46040" rIns="92077" bIns="46040" numCol="1" anchor="b" anchorCtr="0" compatLnSpc="1">
            <a:prstTxWarp prst="textNoShape">
              <a:avLst/>
            </a:prstTxWarp>
          </a:bodyPr>
          <a:lstStyle>
            <a:lvl1pPr defTabSz="921258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2012 Athena IT Solutions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7325" y="8842375"/>
            <a:ext cx="3055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7" tIns="46040" rIns="92077" bIns="46040" numCol="1" anchor="b" anchorCtr="0" compatLnSpc="1">
            <a:prstTxWarp prst="textNoShape">
              <a:avLst/>
            </a:prstTxWarp>
          </a:bodyPr>
          <a:lstStyle>
            <a:lvl1pPr algn="r" defTabSz="921258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B6C59F6-7B85-4AF9-9AAC-99C08CD66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981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4275" name="Notes Placeholder 2"/>
          <p:cNvSpPr>
            <a:spLocks noGrp="1"/>
          </p:cNvSpPr>
          <p:nvPr>
            <p:ph type="body" idx="1"/>
          </p:nvPr>
        </p:nvSpPr>
        <p:spPr>
          <a:xfrm>
            <a:off x="490538" y="4422775"/>
            <a:ext cx="6197600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61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Business Intelligence and Data Warehousing</a:t>
            </a:r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Copyright © 2012 Athena IT Solutions</a:t>
            </a:r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lnSpc>
                <a:spcPct val="9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Page </a:t>
            </a:r>
            <a:fld id="{360E4EC5-7A52-48FE-81E4-1469935384C8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1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69669"/>
            <a:ext cx="8682038" cy="61510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990600"/>
            <a:ext cx="8153400" cy="5410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209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58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338200"/>
            <a:ext cx="7772400" cy="1901827"/>
          </a:xfrm>
        </p:spPr>
        <p:txBody>
          <a:bodyPr anchor="t"/>
          <a:lstStyle>
            <a:lvl1pPr algn="l">
              <a:defRPr sz="3600" b="1" cap="none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712788" y="3602049"/>
            <a:ext cx="7772400" cy="72231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accent4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670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238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00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990600"/>
            <a:ext cx="4000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291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56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5281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0999" y="0"/>
            <a:ext cx="8666164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999" y="990600"/>
            <a:ext cx="8140831" cy="2628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0999" y="3771900"/>
            <a:ext cx="8140831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030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0"/>
            <a:ext cx="8682038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00500" cy="5410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990600"/>
            <a:ext cx="4000500" cy="5410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718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1"/>
            <a:ext cx="4000500" cy="257348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990601"/>
            <a:ext cx="4000500" cy="257348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08708" y="3699186"/>
            <a:ext cx="4000500" cy="263926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561608" y="3699187"/>
            <a:ext cx="4000500" cy="2660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97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153400" cy="133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5" y="2381250"/>
            <a:ext cx="8162925" cy="4019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19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0"/>
            <a:ext cx="8682038" cy="684771"/>
          </a:xfrm>
        </p:spPr>
        <p:txBody>
          <a:bodyPr/>
          <a:lstStyle>
            <a:lvl1pPr>
              <a:defRPr sz="20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990600"/>
            <a:ext cx="8153400" cy="5410200"/>
          </a:xfrm>
        </p:spPr>
        <p:txBody>
          <a:bodyPr/>
          <a:lstStyle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2927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599"/>
            <a:ext cx="8153400" cy="2731169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5" y="3761874"/>
            <a:ext cx="8162925" cy="263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616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153400" cy="133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5" y="2381250"/>
            <a:ext cx="8162925" cy="4019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265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65125" y="0"/>
            <a:ext cx="8682038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8530244" cy="115408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2211185"/>
            <a:ext cx="8530244" cy="418961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737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65125" y="0"/>
            <a:ext cx="8682038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8530244" cy="89385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963972"/>
            <a:ext cx="8530244" cy="44368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16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65125" y="0"/>
            <a:ext cx="8682038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8530244" cy="611622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747880"/>
            <a:ext cx="8530244" cy="46529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0285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65125" y="0"/>
            <a:ext cx="8682038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8530244" cy="611622"/>
          </a:xfrm>
          <a:solidFill>
            <a:schemeClr val="tx1">
              <a:alpha val="40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747880"/>
            <a:ext cx="8530244" cy="46529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937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65125" y="0"/>
            <a:ext cx="8682038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8530244" cy="61162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747880"/>
            <a:ext cx="8530244" cy="46529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36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65125" y="0"/>
            <a:ext cx="8682038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8530244" cy="448585"/>
          </a:xfrm>
          <a:solidFill>
            <a:srgbClr val="FFC000">
              <a:alpha val="40000"/>
            </a:srgbClr>
          </a:solidFill>
        </p:spPr>
        <p:txBody>
          <a:bodyPr/>
          <a:lstStyle>
            <a:lvl1pPr marL="0" indent="0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582311"/>
            <a:ext cx="8530244" cy="48184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104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65125" y="0"/>
            <a:ext cx="8682038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8530244" cy="44858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582311"/>
            <a:ext cx="8530244" cy="48184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767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65125" y="0"/>
            <a:ext cx="8682038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8530244" cy="66155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745673"/>
            <a:ext cx="8530244" cy="46551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351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footer-graphi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477000"/>
            <a:ext cx="2286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5867400" y="4983163"/>
            <a:ext cx="29718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7878DE"/>
                </a:solidFill>
                <a:latin typeface="Calibri" pitchFamily="34" charset="0"/>
                <a:cs typeface="Calibri" pitchFamily="34" charset="0"/>
              </a:rPr>
              <a:t>Rick Sherman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200" b="1">
                <a:solidFill>
                  <a:srgbClr val="7878DE"/>
                </a:solidFill>
                <a:latin typeface="Calibri" pitchFamily="34" charset="0"/>
                <a:cs typeface="Calibri" pitchFamily="34" charset="0"/>
              </a:rPr>
              <a:t>rsherman@coe.neu.com </a:t>
            </a:r>
          </a:p>
        </p:txBody>
      </p:sp>
      <p:pic>
        <p:nvPicPr>
          <p:cNvPr id="7" name="Picture 21" descr="AIT_DSHeader - WithoutTop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93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AIT_DSHeader - Sid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0"/>
            <a:ext cx="3322637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814742"/>
            <a:ext cx="7772400" cy="1470025"/>
          </a:xfrm>
        </p:spPr>
        <p:txBody>
          <a:bodyPr>
            <a:normAutofit/>
          </a:bodyPr>
          <a:lstStyle>
            <a:lvl1pPr>
              <a:defRPr lang="en-US" sz="4000" b="1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28950" y="6479857"/>
            <a:ext cx="3086100" cy="196850"/>
          </a:xfrm>
        </p:spPr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408668" y="6483168"/>
            <a:ext cx="1169761" cy="196850"/>
          </a:xfrm>
        </p:spPr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985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4 Content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65125" y="0"/>
            <a:ext cx="8682038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8530244" cy="661554"/>
          </a:xfrm>
          <a:solidFill>
            <a:srgbClr val="9966FF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745673"/>
            <a:ext cx="8530244" cy="46551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9664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0999" y="0"/>
            <a:ext cx="8666163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8530244" cy="108096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2160573"/>
            <a:ext cx="8530244" cy="424022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4925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0999" y="0"/>
            <a:ext cx="8666163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8530244" cy="1080960"/>
          </a:xfrm>
          <a:solidFill>
            <a:srgbClr val="9966FF">
              <a:alpha val="5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2160573"/>
            <a:ext cx="8530244" cy="42402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216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1763" y="0"/>
            <a:ext cx="891540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4149436" cy="661554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/>
          <a:lstStyle>
            <a:lvl1pPr marL="0" indent="0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745673"/>
            <a:ext cx="4118264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675909" y="1742208"/>
            <a:ext cx="4239492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700155" y="990601"/>
            <a:ext cx="4149436" cy="661554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/>
          <a:lstStyle>
            <a:lvl1pPr marL="0" indent="0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0064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1763" y="0"/>
            <a:ext cx="891540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4095584" cy="47243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566407"/>
            <a:ext cx="4118264" cy="48343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675909" y="1566408"/>
            <a:ext cx="4239492" cy="48309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676302" y="990601"/>
            <a:ext cx="4149436" cy="46448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909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1763" y="0"/>
            <a:ext cx="891540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4149436" cy="66155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745673"/>
            <a:ext cx="4118264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675909" y="1742208"/>
            <a:ext cx="4239492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700155" y="990601"/>
            <a:ext cx="4149436" cy="66155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2256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1763" y="0"/>
            <a:ext cx="891540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999" y="990601"/>
            <a:ext cx="8546869" cy="66155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745673"/>
            <a:ext cx="4118264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675909" y="1742208"/>
            <a:ext cx="4239492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2988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1763" y="0"/>
            <a:ext cx="891540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999" y="990601"/>
            <a:ext cx="8546869" cy="103192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2087987"/>
            <a:ext cx="4118264" cy="431281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675909" y="2084522"/>
            <a:ext cx="4239492" cy="431281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642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1763" y="0"/>
            <a:ext cx="891540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999" y="990601"/>
            <a:ext cx="8546869" cy="546886"/>
          </a:xfrm>
          <a:solidFill>
            <a:srgbClr val="FFC000">
              <a:alpha val="40000"/>
            </a:srgb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675051"/>
            <a:ext cx="4118264" cy="472574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675909" y="1671586"/>
            <a:ext cx="4239492" cy="472574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1188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7383" y="0"/>
            <a:ext cx="875978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999" y="990601"/>
            <a:ext cx="8546869" cy="54688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0999" y="1675051"/>
            <a:ext cx="8534401" cy="148084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380999" y="3293458"/>
            <a:ext cx="8534402" cy="310387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945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316663"/>
            <a:ext cx="9156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6477000"/>
            <a:ext cx="2286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0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814742"/>
            <a:ext cx="7772400" cy="1470025"/>
          </a:xfrm>
        </p:spPr>
        <p:txBody>
          <a:bodyPr>
            <a:normAutofit/>
          </a:bodyPr>
          <a:lstStyle>
            <a:lvl1pPr algn="ctr">
              <a:defRPr lang="en-US" sz="3200" b="1" kern="1200" dirty="0" smtClean="0">
                <a:solidFill>
                  <a:srgbClr val="7030A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89343" y="3284766"/>
            <a:ext cx="7772400" cy="1029325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FFC000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5867400" y="4983163"/>
            <a:ext cx="3143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ri.sherman@northeastern.edu 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028950" y="6483351"/>
            <a:ext cx="3086100" cy="196850"/>
          </a:xfrm>
        </p:spPr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365125" y="6459539"/>
            <a:ext cx="1169761" cy="196850"/>
          </a:xfrm>
        </p:spPr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483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65125" y="0"/>
            <a:ext cx="8682038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999" y="990601"/>
            <a:ext cx="8546869" cy="546886"/>
          </a:xfrm>
          <a:solidFill>
            <a:srgbClr val="FFC000">
              <a:alpha val="40000"/>
            </a:srgb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0999" y="1675051"/>
            <a:ext cx="8534401" cy="242761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380999" y="4167398"/>
            <a:ext cx="8534402" cy="222993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0669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1763" y="0"/>
            <a:ext cx="891540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999" y="990601"/>
            <a:ext cx="8546869" cy="546886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/>
          <a:lstStyle>
            <a:lvl1pPr marL="0" indent="0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675051"/>
            <a:ext cx="4118264" cy="47257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675909" y="1671586"/>
            <a:ext cx="4239492" cy="232587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688376" y="4074921"/>
            <a:ext cx="4239492" cy="232587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6041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1763" y="0"/>
            <a:ext cx="8915400" cy="692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1"/>
            <a:ext cx="4149436" cy="661554"/>
          </a:xfrm>
          <a:solidFill>
            <a:srgbClr val="9966FF">
              <a:alpha val="50000"/>
            </a:srgb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1745673"/>
            <a:ext cx="4118264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675909" y="1742208"/>
            <a:ext cx="4239492" cy="465512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700155" y="990601"/>
            <a:ext cx="4149436" cy="661554"/>
          </a:xfrm>
          <a:solidFill>
            <a:srgbClr val="9966FF">
              <a:alpha val="50000"/>
            </a:srgbClr>
          </a:solidFill>
        </p:spPr>
        <p:txBody>
          <a:bodyPr/>
          <a:lstStyle>
            <a:lvl1pPr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6996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7327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000500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76400"/>
            <a:ext cx="4000500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990601"/>
            <a:ext cx="4000500" cy="609599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571999" y="990600"/>
            <a:ext cx="3962401" cy="609599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525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234544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311" y="1676400"/>
            <a:ext cx="4234544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860425"/>
            <a:ext cx="4234544" cy="739775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760310" y="860424"/>
            <a:ext cx="4234557" cy="739775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161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0005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76400"/>
            <a:ext cx="40005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860425"/>
            <a:ext cx="4000500" cy="739775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571999" y="860424"/>
            <a:ext cx="3962401" cy="739775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197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188" y="1901628"/>
            <a:ext cx="8153384" cy="663548"/>
          </a:xfrm>
        </p:spPr>
        <p:txBody>
          <a:bodyPr anchor="t"/>
          <a:lstStyle>
            <a:lvl1pPr algn="l">
              <a:defRPr sz="3200" b="1" cap="none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188" y="1121838"/>
            <a:ext cx="8153384" cy="72231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375646" y="2622655"/>
            <a:ext cx="7085926" cy="37781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11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316663"/>
            <a:ext cx="9156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6477000"/>
            <a:ext cx="2286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0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814742"/>
            <a:ext cx="7772400" cy="1470025"/>
          </a:xfrm>
        </p:spPr>
        <p:txBody>
          <a:bodyPr>
            <a:normAutofit/>
          </a:bodyPr>
          <a:lstStyle>
            <a:lvl1pPr algn="ctr">
              <a:defRPr lang="en-US" sz="3200" b="1" kern="1200" dirty="0" smtClean="0">
                <a:solidFill>
                  <a:srgbClr val="7030A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89343" y="3284766"/>
            <a:ext cx="7772400" cy="1029325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FFC000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5867400" y="4983163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rick.sherman@athena-solutions.com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028950" y="6483351"/>
            <a:ext cx="3086100" cy="196850"/>
          </a:xfrm>
        </p:spPr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365125" y="6459539"/>
            <a:ext cx="1169761" cy="196850"/>
          </a:xfrm>
        </p:spPr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7" y="4536600"/>
            <a:ext cx="1046321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0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316663"/>
            <a:ext cx="9156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6477000"/>
            <a:ext cx="2286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0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814742"/>
            <a:ext cx="7772400" cy="1470025"/>
          </a:xfrm>
        </p:spPr>
        <p:txBody>
          <a:bodyPr>
            <a:normAutofit/>
          </a:bodyPr>
          <a:lstStyle>
            <a:lvl1pPr algn="ctr">
              <a:defRPr lang="en-US" sz="3200" b="1" kern="1200" dirty="0" smtClean="0">
                <a:solidFill>
                  <a:schemeClr val="accent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89343" y="3284766"/>
            <a:ext cx="7772400" cy="1029325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FFC000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5867400" y="4983163"/>
            <a:ext cx="3143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5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chemeClr val="accent5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chemeClr val="accent5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ri.sherman@Athena-solutions.com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028950" y="6483351"/>
            <a:ext cx="3086100" cy="196850"/>
          </a:xfrm>
        </p:spPr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365125" y="6459539"/>
            <a:ext cx="1169761" cy="196850"/>
          </a:xfrm>
        </p:spPr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7" y="4536600"/>
            <a:ext cx="1046321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7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6477000"/>
            <a:ext cx="2286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5867400" y="4983163"/>
            <a:ext cx="3143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7878D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Rick Sherman</a:t>
            </a:r>
          </a:p>
          <a:p>
            <a:r>
              <a:rPr lang="en-US" altLang="en-US" b="1" dirty="0">
                <a:solidFill>
                  <a:srgbClr val="7878D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Athena IT Solutions</a:t>
            </a:r>
          </a:p>
          <a:p>
            <a:r>
              <a:rPr lang="en-US" altLang="en-US" sz="1200" b="1" dirty="0">
                <a:solidFill>
                  <a:srgbClr val="7878D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ri.sherman@northeastern.edu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316663"/>
            <a:ext cx="9156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814742"/>
            <a:ext cx="7772400" cy="1470025"/>
          </a:xfrm>
        </p:spPr>
        <p:txBody>
          <a:bodyPr>
            <a:normAutofit/>
          </a:bodyPr>
          <a:lstStyle>
            <a:lvl1pPr algn="ctr">
              <a:defRPr lang="en-US" sz="4000" b="1" kern="1200" dirty="0" smtClean="0">
                <a:solidFill>
                  <a:srgbClr val="7030A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28950" y="6483351"/>
            <a:ext cx="3086100" cy="196850"/>
          </a:xfrm>
        </p:spPr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365125" y="6459539"/>
            <a:ext cx="1169761" cy="196850"/>
          </a:xfrm>
        </p:spPr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876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-8021" y="6502470"/>
            <a:ext cx="9154528" cy="355600"/>
            <a:chOff x="190500" y="5179219"/>
            <a:chExt cx="9130966" cy="355600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" y="5179219"/>
              <a:ext cx="1333500" cy="3556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5179219"/>
              <a:ext cx="1333500" cy="3556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300" y="5179219"/>
              <a:ext cx="1333500" cy="3556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605" y="5179219"/>
              <a:ext cx="1333500" cy="3556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105" y="5179219"/>
              <a:ext cx="1333500" cy="3556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550" y="5179219"/>
              <a:ext cx="1333500" cy="3556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966" y="5179219"/>
              <a:ext cx="1333500" cy="355600"/>
            </a:xfrm>
            <a:prstGeom prst="rect">
              <a:avLst/>
            </a:prstGeom>
          </p:spPr>
        </p:pic>
      </p:grp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477000"/>
            <a:ext cx="2286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5867400" y="4983163"/>
            <a:ext cx="29718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7878DE"/>
                </a:solidFill>
                <a:latin typeface="Calibri" pitchFamily="34" charset="0"/>
                <a:cs typeface="Calibri" pitchFamily="34" charset="0"/>
              </a:rPr>
              <a:t>Rick Sherman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200" b="1" dirty="0">
                <a:solidFill>
                  <a:srgbClr val="7878DE"/>
                </a:solidFill>
                <a:latin typeface="Calibri" pitchFamily="34" charset="0"/>
                <a:cs typeface="Calibri" pitchFamily="34" charset="0"/>
              </a:rPr>
              <a:t>rsherman@athena-solutions.com 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814742"/>
            <a:ext cx="7772400" cy="1470025"/>
          </a:xfrm>
        </p:spPr>
        <p:txBody>
          <a:bodyPr>
            <a:normAutofit/>
          </a:bodyPr>
          <a:lstStyle>
            <a:lvl1pPr algn="ctr">
              <a:defRPr lang="en-US" sz="4000" b="1" kern="1200" dirty="0" smtClean="0">
                <a:solidFill>
                  <a:srgbClr val="7030A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43750" cy="809625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712788" y="3144838"/>
            <a:ext cx="7772400" cy="72231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rgbClr val="FFC000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22" descr="AIT_DSHeader - Side.jp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40285" y="-3465"/>
            <a:ext cx="2002757" cy="809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86100" y="6588125"/>
            <a:ext cx="3086100" cy="196850"/>
          </a:xfrm>
        </p:spPr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22275" y="6564313"/>
            <a:ext cx="1169761" cy="196850"/>
          </a:xfrm>
        </p:spPr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54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88" y="3781425"/>
            <a:ext cx="7772400" cy="1397000"/>
          </a:xfrm>
        </p:spPr>
        <p:txBody>
          <a:bodyPr anchor="t"/>
          <a:lstStyle>
            <a:lvl1pPr algn="l">
              <a:defRPr sz="3600" b="1" cap="none">
                <a:solidFill>
                  <a:srgbClr val="7030A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144838"/>
            <a:ext cx="7772400" cy="72231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FFC000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510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7696200" cy="381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9999">
                <a:schemeClr val="tx1"/>
              </a:gs>
              <a:gs pos="70000">
                <a:schemeClr val="tx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27" name="Group 11"/>
          <p:cNvGrpSpPr>
            <a:grpSpLocks/>
          </p:cNvGrpSpPr>
          <p:nvPr/>
        </p:nvGrpSpPr>
        <p:grpSpPr bwMode="auto">
          <a:xfrm>
            <a:off x="0" y="0"/>
            <a:ext cx="9144000" cy="711200"/>
            <a:chOff x="0" y="3028853"/>
            <a:chExt cx="9144000" cy="711200"/>
          </a:xfrm>
        </p:grpSpPr>
        <p:pic>
          <p:nvPicPr>
            <p:cNvPr id="1034" name="Picture 12" descr="datav1.jpg"/>
            <p:cNvPicPr>
              <a:picLocks noChangeAspect="1"/>
            </p:cNvPicPr>
            <p:nvPr userDrawn="1"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414" y="3028853"/>
              <a:ext cx="26670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3" descr="datav1.jpg"/>
            <p:cNvPicPr>
              <a:picLocks noChangeAspect="1"/>
            </p:cNvPicPr>
            <p:nvPr userDrawn="1"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0" y="3028853"/>
              <a:ext cx="26670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4" descr="datav1.jpg"/>
            <p:cNvPicPr>
              <a:picLocks noChangeAspect="1"/>
            </p:cNvPicPr>
            <p:nvPr userDrawn="1"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28853"/>
              <a:ext cx="26670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5" descr="datav1.jpg"/>
            <p:cNvPicPr>
              <a:picLocks noChangeAspect="1"/>
            </p:cNvPicPr>
            <p:nvPr userDrawn="1"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028853"/>
              <a:ext cx="26670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Test	</a:t>
            </a:r>
          </a:p>
          <a:p>
            <a:pPr lvl="1"/>
            <a:r>
              <a:rPr lang="en-GB" dirty="0"/>
              <a:t>Test				</a:t>
            </a:r>
          </a:p>
          <a:p>
            <a:pPr lvl="2"/>
            <a:r>
              <a:rPr lang="en-GB" dirty="0"/>
              <a:t> Test 3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9" name="Rectangle 51"/>
          <p:cNvSpPr>
            <a:spLocks noGrp="1" noChangeArrowheads="1"/>
          </p:cNvSpPr>
          <p:nvPr>
            <p:ph type="title"/>
          </p:nvPr>
        </p:nvSpPr>
        <p:spPr bwMode="white">
          <a:xfrm>
            <a:off x="380999" y="0"/>
            <a:ext cx="8666163" cy="6921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31" name="Picture 57" descr="athena-it-solutions-blue-gr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6461125"/>
            <a:ext cx="13065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569075"/>
            <a:ext cx="30861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65125" y="6569075"/>
            <a:ext cx="1169761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</a:t>
            </a:r>
            <a:fld id="{159366D3-820C-4652-9392-B5C17F0C53C2}" type="slidenum">
              <a:rPr smtClean="0"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5" r:id="rId2"/>
    <p:sldLayoutId id="2147484727" r:id="rId3"/>
    <p:sldLayoutId id="2147484743" r:id="rId4"/>
    <p:sldLayoutId id="2147484791" r:id="rId5"/>
    <p:sldLayoutId id="2147484792" r:id="rId6"/>
    <p:sldLayoutId id="2147484772" r:id="rId7"/>
    <p:sldLayoutId id="2147484745" r:id="rId8"/>
    <p:sldLayoutId id="2147484746" r:id="rId9"/>
    <p:sldLayoutId id="2147484692" r:id="rId10"/>
    <p:sldLayoutId id="2147484693" r:id="rId11"/>
    <p:sldLayoutId id="2147484773" r:id="rId12"/>
    <p:sldLayoutId id="2147484694" r:id="rId13"/>
    <p:sldLayoutId id="2147484696" r:id="rId14"/>
    <p:sldLayoutId id="2147484697" r:id="rId15"/>
    <p:sldLayoutId id="2147484744" r:id="rId16"/>
    <p:sldLayoutId id="2147484747" r:id="rId17"/>
    <p:sldLayoutId id="2147484748" r:id="rId18"/>
    <p:sldLayoutId id="2147484749" r:id="rId19"/>
    <p:sldLayoutId id="2147484750" r:id="rId20"/>
    <p:sldLayoutId id="2147484751" r:id="rId21"/>
    <p:sldLayoutId id="2147484754" r:id="rId22"/>
    <p:sldLayoutId id="2147484755" r:id="rId23"/>
    <p:sldLayoutId id="2147484770" r:id="rId24"/>
    <p:sldLayoutId id="2147484794" r:id="rId25"/>
    <p:sldLayoutId id="2147484793" r:id="rId26"/>
    <p:sldLayoutId id="2147484774" r:id="rId27"/>
    <p:sldLayoutId id="2147484756" r:id="rId28"/>
    <p:sldLayoutId id="2147484757" r:id="rId29"/>
    <p:sldLayoutId id="2147484758" r:id="rId30"/>
    <p:sldLayoutId id="2147484787" r:id="rId31"/>
    <p:sldLayoutId id="2147484789" r:id="rId32"/>
    <p:sldLayoutId id="2147484759" r:id="rId33"/>
    <p:sldLayoutId id="2147484760" r:id="rId34"/>
    <p:sldLayoutId id="2147484761" r:id="rId35"/>
    <p:sldLayoutId id="2147484762" r:id="rId36"/>
    <p:sldLayoutId id="2147484763" r:id="rId37"/>
    <p:sldLayoutId id="2147484768" r:id="rId38"/>
    <p:sldLayoutId id="2147484769" r:id="rId39"/>
    <p:sldLayoutId id="2147484775" r:id="rId40"/>
    <p:sldLayoutId id="2147484771" r:id="rId41"/>
    <p:sldLayoutId id="2147484764" r:id="rId42"/>
    <p:sldLayoutId id="2147484765" r:id="rId43"/>
    <p:sldLayoutId id="2147484767" r:id="rId44"/>
    <p:sldLayoutId id="2147484800" r:id="rId45"/>
    <p:sldLayoutId id="2147484801" r:id="rId46"/>
    <p:sldLayoutId id="2147484788" r:id="rId4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•"/>
        <a:defRPr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>
          <a:solidFill>
            <a:srgbClr val="3333CC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>
          <a:solidFill>
            <a:srgbClr val="3333CC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>
          <a:solidFill>
            <a:srgbClr val="3333CC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>
          <a:solidFill>
            <a:srgbClr val="3333CC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5513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INFO 7290:</a:t>
            </a:r>
            <a:br>
              <a:rPr lang="en-US" dirty="0"/>
            </a:br>
            <a:r>
              <a:rPr lang="en-US" dirty="0"/>
              <a:t>Business Intelligence (BI) </a:t>
            </a:r>
            <a:br>
              <a:rPr lang="en-US" dirty="0"/>
            </a:br>
            <a:r>
              <a:rPr lang="en-US" dirty="0"/>
              <a:t>&amp; Data Warehousing</a:t>
            </a:r>
            <a:endParaRPr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080287" y="3311375"/>
            <a:ext cx="6983426" cy="104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Software &amp; Development Setup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SQL Server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Slide </a:t>
            </a:r>
            <a:fld id="{698C0C88-00D9-422F-BB27-6116F81F23DD}" type="slidenum">
              <a:rPr lang="en-US" smtClean="0"/>
              <a:pPr algn="l"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Copyright © 2017 Athena IT Solutions    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52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46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6093637" y="4156854"/>
            <a:ext cx="2757065" cy="864325"/>
          </a:xfrm>
          <a:prstGeom prst="callout1">
            <a:avLst>
              <a:gd name="adj1" fmla="val 18750"/>
              <a:gd name="adj2" fmla="val -8333"/>
              <a:gd name="adj3" fmla="val -41790"/>
              <a:gd name="adj4" fmla="val -37693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Ignore Windows Firewall Warning but everything else should succeed to proceed. If not, fix!</a:t>
            </a:r>
          </a:p>
        </p:txBody>
      </p:sp>
    </p:spTree>
    <p:extLst>
      <p:ext uri="{BB962C8B-B14F-4D97-AF65-F5344CB8AC3E}">
        <p14:creationId xmlns:p14="http://schemas.microsoft.com/office/powerpoint/2010/main" val="265356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5931892" y="4085686"/>
            <a:ext cx="2757065" cy="731089"/>
          </a:xfrm>
          <a:prstGeom prst="callout1">
            <a:avLst>
              <a:gd name="adj1" fmla="val 18750"/>
              <a:gd name="adj2" fmla="val -8333"/>
              <a:gd name="adj3" fmla="val -55949"/>
              <a:gd name="adj4" fmla="val -2830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See next slide for selections</a:t>
            </a:r>
          </a:p>
        </p:txBody>
      </p:sp>
    </p:spTree>
    <p:extLst>
      <p:ext uri="{BB962C8B-B14F-4D97-AF65-F5344CB8AC3E}">
        <p14:creationId xmlns:p14="http://schemas.microsoft.com/office/powerpoint/2010/main" val="67698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Line Callout 1 (No Border) 5"/>
          <p:cNvSpPr/>
          <p:nvPr/>
        </p:nvSpPr>
        <p:spPr>
          <a:xfrm>
            <a:off x="3355521" y="1845129"/>
            <a:ext cx="1436915" cy="459486"/>
          </a:xfrm>
          <a:prstGeom prst="callout1">
            <a:avLst>
              <a:gd name="adj1" fmla="val 18750"/>
              <a:gd name="adj2" fmla="val -8333"/>
              <a:gd name="adj3" fmla="val 18327"/>
              <a:gd name="adj4" fmla="val -4969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Installation Options</a:t>
            </a:r>
          </a:p>
        </p:txBody>
      </p:sp>
      <p:sp>
        <p:nvSpPr>
          <p:cNvPr id="7" name="Right Bracket 6"/>
          <p:cNvSpPr/>
          <p:nvPr/>
        </p:nvSpPr>
        <p:spPr>
          <a:xfrm>
            <a:off x="2361482" y="1581868"/>
            <a:ext cx="207034" cy="2018582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9717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2956044" y="1364009"/>
            <a:ext cx="1872630" cy="681359"/>
          </a:xfrm>
          <a:prstGeom prst="callout1">
            <a:avLst>
              <a:gd name="adj1" fmla="val 18750"/>
              <a:gd name="adj2" fmla="val -8333"/>
              <a:gd name="adj3" fmla="val 18327"/>
              <a:gd name="adj4" fmla="val -4969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Use </a:t>
            </a:r>
            <a:r>
              <a:rPr lang="en-US" sz="1350" b="1" u="sng" dirty="0">
                <a:solidFill>
                  <a:srgbClr val="FF0000"/>
                </a:solidFill>
              </a:rPr>
              <a:t>Default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Installation Options</a:t>
            </a:r>
          </a:p>
        </p:txBody>
      </p:sp>
    </p:spTree>
    <p:extLst>
      <p:ext uri="{BB962C8B-B14F-4D97-AF65-F5344CB8AC3E}">
        <p14:creationId xmlns:p14="http://schemas.microsoft.com/office/powerpoint/2010/main" val="142479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3308971" y="1090863"/>
            <a:ext cx="1714500" cy="612317"/>
          </a:xfrm>
          <a:prstGeom prst="callout1">
            <a:avLst>
              <a:gd name="adj1" fmla="val 18750"/>
              <a:gd name="adj2" fmla="val -8333"/>
              <a:gd name="adj3" fmla="val 56315"/>
              <a:gd name="adj4" fmla="val -84784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Use Default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Installation Options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5765" y="2713419"/>
            <a:ext cx="1529562" cy="7155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Use Default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Installation 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47477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62840" y="2439074"/>
            <a:ext cx="1818319" cy="7155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Use Default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Installation 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3247264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11344" y="3000548"/>
            <a:ext cx="1601751" cy="7155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Use Default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Installation 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2690985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69070" y="2688861"/>
            <a:ext cx="329960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You can use Default Installation Options but next slide is an example of what I do…</a:t>
            </a:r>
          </a:p>
          <a:p>
            <a:endParaRPr lang="en-US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Server 2016 SP Developers Edition</a:t>
            </a:r>
          </a:p>
        </p:txBody>
      </p:sp>
    </p:spTree>
    <p:extLst>
      <p:ext uri="{BB962C8B-B14F-4D97-AF65-F5344CB8AC3E}">
        <p14:creationId xmlns:p14="http://schemas.microsoft.com/office/powerpoint/2010/main" val="2822340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5145792" y="2366211"/>
            <a:ext cx="2626608" cy="612317"/>
          </a:xfrm>
          <a:prstGeom prst="callout1">
            <a:avLst>
              <a:gd name="adj1" fmla="val 18750"/>
              <a:gd name="adj2" fmla="val -8333"/>
              <a:gd name="adj3" fmla="val -45861"/>
              <a:gd name="adj4" fmla="val -65461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I use different locations – more easily found &amp; does not change with version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3224463" y="1532021"/>
            <a:ext cx="224590" cy="1090863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1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01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16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31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3822734" y="1483895"/>
            <a:ext cx="1751897" cy="630347"/>
          </a:xfrm>
          <a:prstGeom prst="callout1">
            <a:avLst>
              <a:gd name="adj1" fmla="val 18750"/>
              <a:gd name="adj2" fmla="val -8333"/>
              <a:gd name="adj3" fmla="val 81690"/>
              <a:gd name="adj4" fmla="val -51205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Select Mixed Mode Authentication</a:t>
            </a:r>
          </a:p>
        </p:txBody>
      </p:sp>
      <p:sp>
        <p:nvSpPr>
          <p:cNvPr id="5" name="Line Callout 1 (No Border) 4"/>
          <p:cNvSpPr/>
          <p:nvPr/>
        </p:nvSpPr>
        <p:spPr>
          <a:xfrm>
            <a:off x="2984893" y="3073623"/>
            <a:ext cx="2212749" cy="1009093"/>
          </a:xfrm>
          <a:prstGeom prst="callout1">
            <a:avLst>
              <a:gd name="adj1" fmla="val 18750"/>
              <a:gd name="adj2" fmla="val -8333"/>
              <a:gd name="adj3" fmla="val -21171"/>
              <a:gd name="adj4" fmla="val -48081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Specify SQL Server Admin – </a:t>
            </a:r>
            <a:r>
              <a:rPr lang="en-US" sz="1350" b="1" u="sng" dirty="0">
                <a:solidFill>
                  <a:srgbClr val="FF0000"/>
                </a:solidFill>
              </a:rPr>
              <a:t>your</a:t>
            </a:r>
            <a:r>
              <a:rPr lang="en-US" sz="1350" b="1" dirty="0">
                <a:solidFill>
                  <a:srgbClr val="FF0000"/>
                </a:solidFill>
              </a:rPr>
              <a:t> Windows login account</a:t>
            </a:r>
          </a:p>
        </p:txBody>
      </p:sp>
      <p:sp>
        <p:nvSpPr>
          <p:cNvPr id="6" name="Line Callout 1 (No Border) 5"/>
          <p:cNvSpPr/>
          <p:nvPr/>
        </p:nvSpPr>
        <p:spPr>
          <a:xfrm>
            <a:off x="6473201" y="1841059"/>
            <a:ext cx="2474548" cy="1468250"/>
          </a:xfrm>
          <a:prstGeom prst="callout1">
            <a:avLst>
              <a:gd name="adj1" fmla="val 18750"/>
              <a:gd name="adj2" fmla="val -8333"/>
              <a:gd name="adj3" fmla="val 37741"/>
              <a:gd name="adj4" fmla="val -17807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This is password for you “</a:t>
            </a:r>
            <a:r>
              <a:rPr lang="en-US" sz="1350" b="1" dirty="0" err="1">
                <a:solidFill>
                  <a:srgbClr val="FF0000"/>
                </a:solidFill>
              </a:rPr>
              <a:t>sa</a:t>
            </a:r>
            <a:r>
              <a:rPr lang="en-US" sz="1350" b="1" dirty="0">
                <a:solidFill>
                  <a:srgbClr val="FF0000"/>
                </a:solidFill>
              </a:rPr>
              <a:t>” account in SQL Server. 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Hints: </a:t>
            </a:r>
          </a:p>
          <a:p>
            <a:pPr marL="257175" indent="-257175">
              <a:buAutoNum type="arabicParenR"/>
            </a:pPr>
            <a:r>
              <a:rPr lang="en-US" sz="1350" b="1" dirty="0">
                <a:solidFill>
                  <a:srgbClr val="FF0000"/>
                </a:solidFill>
              </a:rPr>
              <a:t>Save it somewhere</a:t>
            </a:r>
          </a:p>
          <a:p>
            <a:pPr marL="257175" indent="-257175">
              <a:buAutoNum type="arabicParenR"/>
            </a:pPr>
            <a:r>
              <a:rPr lang="en-US" sz="1350" b="1" dirty="0">
                <a:solidFill>
                  <a:srgbClr val="FF0000"/>
                </a:solidFill>
              </a:rPr>
              <a:t>Use same password for all your database accounts</a:t>
            </a:r>
          </a:p>
        </p:txBody>
      </p:sp>
    </p:spTree>
    <p:extLst>
      <p:ext uri="{BB962C8B-B14F-4D97-AF65-F5344CB8AC3E}">
        <p14:creationId xmlns:p14="http://schemas.microsoft.com/office/powerpoint/2010/main" val="3442364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3140169" y="2562508"/>
            <a:ext cx="2177789" cy="942692"/>
          </a:xfrm>
          <a:prstGeom prst="callout1">
            <a:avLst>
              <a:gd name="adj1" fmla="val 18750"/>
              <a:gd name="adj2" fmla="val -8333"/>
              <a:gd name="adj3" fmla="val -20678"/>
              <a:gd name="adj4" fmla="val -4593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Specify SQL Server Admin – </a:t>
            </a:r>
            <a:r>
              <a:rPr lang="en-US" sz="1350" b="1" u="sng" dirty="0">
                <a:solidFill>
                  <a:srgbClr val="FF0000"/>
                </a:solidFill>
              </a:rPr>
              <a:t>your</a:t>
            </a:r>
            <a:r>
              <a:rPr lang="en-US" sz="1350" b="1" dirty="0">
                <a:solidFill>
                  <a:srgbClr val="FF0000"/>
                </a:solidFill>
              </a:rPr>
              <a:t> Windows login account</a:t>
            </a:r>
          </a:p>
        </p:txBody>
      </p:sp>
      <p:sp>
        <p:nvSpPr>
          <p:cNvPr id="4" name="Line Callout 1 (No Border) 3"/>
          <p:cNvSpPr/>
          <p:nvPr/>
        </p:nvSpPr>
        <p:spPr>
          <a:xfrm>
            <a:off x="3965298" y="1466639"/>
            <a:ext cx="1714500" cy="651733"/>
          </a:xfrm>
          <a:prstGeom prst="callout1">
            <a:avLst>
              <a:gd name="adj1" fmla="val 18750"/>
              <a:gd name="adj2" fmla="val -8333"/>
              <a:gd name="adj3" fmla="val 39428"/>
              <a:gd name="adj4" fmla="val -91174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Select Multidimensional (Default)</a:t>
            </a:r>
          </a:p>
        </p:txBody>
      </p:sp>
    </p:spTree>
    <p:extLst>
      <p:ext uri="{BB962C8B-B14F-4D97-AF65-F5344CB8AC3E}">
        <p14:creationId xmlns:p14="http://schemas.microsoft.com/office/powerpoint/2010/main" val="2410953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46585" y="2547849"/>
            <a:ext cx="329960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You can use Default Installation Options but next slide is an example of what I do…</a:t>
            </a:r>
          </a:p>
          <a:p>
            <a:endParaRPr lang="en-US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39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5145792" y="2366211"/>
            <a:ext cx="2626608" cy="612317"/>
          </a:xfrm>
          <a:prstGeom prst="callout1">
            <a:avLst>
              <a:gd name="adj1" fmla="val 18750"/>
              <a:gd name="adj2" fmla="val -8333"/>
              <a:gd name="adj3" fmla="val -45861"/>
              <a:gd name="adj4" fmla="val -65461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I use different locations – more easily found &amp; does not change with version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3224463" y="1532021"/>
            <a:ext cx="224590" cy="1090863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93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36059" y="2503243"/>
            <a:ext cx="1553625" cy="7155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Use Default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Installation 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1339571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34668" y="2092315"/>
            <a:ext cx="3159690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This confirms what you selected.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Select Install.</a:t>
            </a:r>
          </a:p>
        </p:txBody>
      </p:sp>
    </p:spTree>
    <p:extLst>
      <p:ext uri="{BB962C8B-B14F-4D97-AF65-F5344CB8AC3E}">
        <p14:creationId xmlns:p14="http://schemas.microsoft.com/office/powerpoint/2010/main" val="3814728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47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4948481" y="3037577"/>
            <a:ext cx="2097144" cy="439947"/>
          </a:xfrm>
          <a:prstGeom prst="callout1">
            <a:avLst>
              <a:gd name="adj1" fmla="val 18750"/>
              <a:gd name="adj2" fmla="val -8333"/>
              <a:gd name="adj3" fmla="val -106124"/>
              <a:gd name="adj4" fmla="val -37125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Your downloaded ISO file.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Server 2016 SP Developers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06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4386533" y="2807368"/>
            <a:ext cx="2696987" cy="1640627"/>
          </a:xfrm>
          <a:prstGeom prst="callout1">
            <a:avLst>
              <a:gd name="adj1" fmla="val 18750"/>
              <a:gd name="adj2" fmla="val -8333"/>
              <a:gd name="adj3" fmla="val -30564"/>
              <a:gd name="adj4" fmla="val -59844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Check if everything succeeded!!!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If NOT then redo or ask for help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Hints: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1) Create a screen capture of this if you are asking for help</a:t>
            </a:r>
          </a:p>
        </p:txBody>
      </p:sp>
    </p:spTree>
    <p:extLst>
      <p:ext uri="{BB962C8B-B14F-4D97-AF65-F5344CB8AC3E}">
        <p14:creationId xmlns:p14="http://schemas.microsoft.com/office/powerpoint/2010/main" val="1890101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97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4948481" y="3037577"/>
            <a:ext cx="1780123" cy="1209855"/>
          </a:xfrm>
          <a:prstGeom prst="callout1">
            <a:avLst>
              <a:gd name="adj1" fmla="val 18750"/>
              <a:gd name="adj2" fmla="val -8333"/>
              <a:gd name="adj3" fmla="val -37006"/>
              <a:gd name="adj4" fmla="val -38668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“Mount” iso file downloaded. Example uses </a:t>
            </a:r>
            <a:r>
              <a:rPr lang="en-US" sz="1350" b="1" dirty="0" err="1">
                <a:solidFill>
                  <a:srgbClr val="FF0000"/>
                </a:solidFill>
              </a:rPr>
              <a:t>CloneDrive</a:t>
            </a:r>
            <a:r>
              <a:rPr lang="en-US" sz="1350" b="1" dirty="0">
                <a:solidFill>
                  <a:srgbClr val="FF0000"/>
                </a:solidFill>
              </a:rPr>
              <a:t> but any applicable software is fine.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892006" y="3244611"/>
            <a:ext cx="1902125" cy="168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6074229" y="2500582"/>
            <a:ext cx="1780123" cy="1077119"/>
          </a:xfrm>
          <a:prstGeom prst="callout1">
            <a:avLst>
              <a:gd name="adj1" fmla="val 18750"/>
              <a:gd name="adj2" fmla="val -8333"/>
              <a:gd name="adj3" fmla="val 80995"/>
              <a:gd name="adj4" fmla="val -15351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After disk mounted, then “Run as Administrator” the Setup file.</a:t>
            </a:r>
          </a:p>
        </p:txBody>
      </p:sp>
    </p:spTree>
    <p:extLst>
      <p:ext uri="{BB962C8B-B14F-4D97-AF65-F5344CB8AC3E}">
        <p14:creationId xmlns:p14="http://schemas.microsoft.com/office/powerpoint/2010/main" val="324822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59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4715567" y="1821252"/>
            <a:ext cx="2757065" cy="731089"/>
          </a:xfrm>
          <a:prstGeom prst="callout1">
            <a:avLst>
              <a:gd name="adj1" fmla="val 18750"/>
              <a:gd name="adj2" fmla="val -8333"/>
              <a:gd name="adj3" fmla="val -9932"/>
              <a:gd name="adj4" fmla="val -14399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Select Installation</a:t>
            </a:r>
          </a:p>
        </p:txBody>
      </p:sp>
    </p:spTree>
    <p:extLst>
      <p:ext uri="{BB962C8B-B14F-4D97-AF65-F5344CB8AC3E}">
        <p14:creationId xmlns:p14="http://schemas.microsoft.com/office/powerpoint/2010/main" val="322969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5472535" y="1737144"/>
            <a:ext cx="2757065" cy="731089"/>
          </a:xfrm>
          <a:prstGeom prst="callout1">
            <a:avLst>
              <a:gd name="adj1" fmla="val 18750"/>
              <a:gd name="adj2" fmla="val -8333"/>
              <a:gd name="adj3" fmla="val -16126"/>
              <a:gd name="adj4" fmla="val -6116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Select “New SQL Server…” </a:t>
            </a:r>
          </a:p>
        </p:txBody>
      </p:sp>
    </p:spTree>
    <p:extLst>
      <p:ext uri="{BB962C8B-B14F-4D97-AF65-F5344CB8AC3E}">
        <p14:creationId xmlns:p14="http://schemas.microsoft.com/office/powerpoint/2010/main" val="182787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1 (No Border) 2"/>
          <p:cNvSpPr/>
          <p:nvPr/>
        </p:nvSpPr>
        <p:spPr>
          <a:xfrm>
            <a:off x="5938362" y="3626330"/>
            <a:ext cx="2757065" cy="731089"/>
          </a:xfrm>
          <a:prstGeom prst="callout1">
            <a:avLst>
              <a:gd name="adj1" fmla="val 18750"/>
              <a:gd name="adj2" fmla="val -8333"/>
              <a:gd name="adj3" fmla="val -49755"/>
              <a:gd name="adj4" fmla="val -61629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FF0000"/>
                </a:solidFill>
              </a:rPr>
              <a:t>Select Default</a:t>
            </a:r>
          </a:p>
        </p:txBody>
      </p:sp>
    </p:spTree>
    <p:extLst>
      <p:ext uri="{BB962C8B-B14F-4D97-AF65-F5344CB8AC3E}">
        <p14:creationId xmlns:p14="http://schemas.microsoft.com/office/powerpoint/2010/main" val="17951776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32627</TotalTime>
  <Words>294</Words>
  <Application>Microsoft Office PowerPoint</Application>
  <PresentationFormat>On-screen Show (4:3)</PresentationFormat>
  <Paragraphs>53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26</vt:i4>
      </vt:variant>
    </vt:vector>
  </HeadingPairs>
  <TitlesOfParts>
    <vt:vector size="63" baseType="lpstr">
      <vt:lpstr>Arial</vt:lpstr>
      <vt:lpstr>Calibri</vt:lpstr>
      <vt:lpstr>Courier New</vt:lpstr>
      <vt:lpstr>Times New Roman</vt:lpstr>
      <vt:lpstr>Wingdings</vt:lpstr>
      <vt:lpstr>Default Design</vt:lpstr>
      <vt:lpstr>INFO 7290: Business Intelligence (BI)  &amp; Data Warehousing</vt:lpstr>
      <vt:lpstr>SQL Server 2016 SP Developers Edition</vt:lpstr>
      <vt:lpstr>SQL Server 2016 SP Developers Edition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1: BI &amp; DW Concepts</vt:lpstr>
      <vt:lpstr>Section 2: The Business Context</vt:lpstr>
      <vt:lpstr>Section 3: BI Fundamentals</vt:lpstr>
      <vt:lpstr>Section 4: Architecture</vt:lpstr>
      <vt:lpstr>Section 5: Data Architecture</vt:lpstr>
      <vt:lpstr>Section 6: DW Processes</vt:lpstr>
      <vt:lpstr>Section 7: Technical Arch</vt:lpstr>
      <vt:lpstr>Section 8: Product Arch</vt:lpstr>
      <vt:lpstr>Section 9: Culture</vt:lpstr>
      <vt:lpstr>19: Best Practices</vt:lpstr>
      <vt:lpstr>Section 11: Data Modeling</vt:lpstr>
      <vt:lpstr>Section 12: Data Stores</vt:lpstr>
      <vt:lpstr>Conclusions</vt:lpstr>
      <vt:lpstr>Introduction</vt:lpstr>
      <vt:lpstr>Introduction 1</vt:lpstr>
      <vt:lpstr>15: Data Shadow Systems</vt:lpstr>
      <vt:lpstr>16: CPM</vt:lpstr>
      <vt:lpstr>17: ERP DW</vt:lpstr>
      <vt:lpstr>Section 16: Industry Trends</vt:lpstr>
      <vt:lpstr>Project Management</vt:lpstr>
      <vt:lpstr>14: ETL Design &amp; Development</vt:lpstr>
      <vt:lpstr>10: Industry Trends</vt:lpstr>
      <vt:lpstr>11: Data Architecture II</vt:lpstr>
      <vt:lpstr>12: Data Modeling</vt:lpstr>
      <vt:lpstr>13: Physical Design</vt:lpstr>
      <vt:lpstr>18: Deployment &amp; Operations</vt:lpstr>
    </vt:vector>
  </TitlesOfParts>
  <Company>Athena IT Solution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 Introduction Course</dc:title>
  <dc:creator>richard sherman</dc:creator>
  <dc:description>Revised - August 11, 2005</dc:description>
  <cp:lastModifiedBy>Miki Yanagi</cp:lastModifiedBy>
  <cp:revision>1360</cp:revision>
  <cp:lastPrinted>2012-01-12T16:22:04Z</cp:lastPrinted>
  <dcterms:created xsi:type="dcterms:W3CDTF">2002-03-30T23:44:22Z</dcterms:created>
  <dcterms:modified xsi:type="dcterms:W3CDTF">2018-08-31T14:56:45Z</dcterms:modified>
</cp:coreProperties>
</file>