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9" r:id="rId7"/>
    <p:sldId id="265" r:id="rId8"/>
    <p:sldId id="268" r:id="rId9"/>
    <p:sldId id="26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6" autoAdjust="0"/>
  </p:normalViewPr>
  <p:slideViewPr>
    <p:cSldViewPr>
      <p:cViewPr varScale="1">
        <p:scale>
          <a:sx n="107" d="100"/>
          <a:sy n="107" d="100"/>
        </p:scale>
        <p:origin x="-84"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B6B2D3D-0872-4FC1-BFCA-42160CF03DE1}" type="datetimeFigureOut">
              <a:rPr lang="en-US" smtClean="0"/>
              <a:t>8/27/2013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FD322FA8-EF25-4903-A0D0-61E2DF5FD1AE}" type="slidenum">
              <a:rPr lang="en-US" smtClean="0"/>
              <a:t>‹#›</a:t>
            </a:fld>
            <a:endParaRPr lang="en-US"/>
          </a:p>
        </p:txBody>
      </p:sp>
    </p:spTree>
    <p:extLst>
      <p:ext uri="{BB962C8B-B14F-4D97-AF65-F5344CB8AC3E}">
        <p14:creationId xmlns:p14="http://schemas.microsoft.com/office/powerpoint/2010/main" val="100118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029428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427167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314781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6EB92-C007-41C3-8D44-DFBDBCA11BC1}" type="datetimeFigureOut">
              <a:rPr lang="en-US" smtClean="0"/>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156823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A6EB92-C007-41C3-8D44-DFBDBCA11BC1}" type="datetimeFigureOut">
              <a:rPr lang="en-US" smtClean="0"/>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730554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A6EB92-C007-41C3-8D44-DFBDBCA11BC1}" type="datetimeFigureOut">
              <a:rPr lang="en-US" smtClean="0"/>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571532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A6EB92-C007-41C3-8D44-DFBDBCA11BC1}" type="datetimeFigureOut">
              <a:rPr lang="en-US" smtClean="0"/>
              <a:t>8/27/2013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54195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A6EB92-C007-41C3-8D44-DFBDBCA11BC1}" type="datetimeFigureOut">
              <a:rPr lang="en-US" smtClean="0"/>
              <a:t>8/27/2013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254654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6EB92-C007-41C3-8D44-DFBDBCA11BC1}" type="datetimeFigureOut">
              <a:rPr lang="en-US" smtClean="0"/>
              <a:t>8/27/2013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4251476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6EB92-C007-41C3-8D44-DFBDBCA11BC1}" type="datetimeFigureOut">
              <a:rPr lang="en-US" smtClean="0"/>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320448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6EB92-C007-41C3-8D44-DFBDBCA11BC1}" type="datetimeFigureOut">
              <a:rPr lang="en-US" smtClean="0"/>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DB143-D820-46F8-8E12-D0002781AB74}" type="slidenum">
              <a:rPr lang="en-US" smtClean="0"/>
              <a:t>‹#›</a:t>
            </a:fld>
            <a:endParaRPr lang="en-US"/>
          </a:p>
        </p:txBody>
      </p:sp>
    </p:spTree>
    <p:extLst>
      <p:ext uri="{BB962C8B-B14F-4D97-AF65-F5344CB8AC3E}">
        <p14:creationId xmlns:p14="http://schemas.microsoft.com/office/powerpoint/2010/main" val="92737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6EB92-C007-41C3-8D44-DFBDBCA11BC1}" type="datetimeFigureOut">
              <a:rPr lang="en-US" smtClean="0"/>
              <a:t>8/27/2013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DB143-D820-46F8-8E12-D0002781AB74}" type="slidenum">
              <a:rPr lang="en-US" smtClean="0"/>
              <a:t>‹#›</a:t>
            </a:fld>
            <a:endParaRPr lang="en-US"/>
          </a:p>
        </p:txBody>
      </p:sp>
    </p:spTree>
    <p:extLst>
      <p:ext uri="{BB962C8B-B14F-4D97-AF65-F5344CB8AC3E}">
        <p14:creationId xmlns:p14="http://schemas.microsoft.com/office/powerpoint/2010/main" val="36418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t>
            </a:r>
            <a:r>
              <a:rPr lang="en-US" smtClean="0"/>
              <a:t>Admissions Funnel </a:t>
            </a:r>
            <a:r>
              <a:rPr lang="en-US" dirty="0" smtClean="0"/>
              <a:t>Dashboard</a:t>
            </a:r>
            <a:endParaRPr lang="en-US" dirty="0"/>
          </a:p>
        </p:txBody>
      </p:sp>
      <p:sp>
        <p:nvSpPr>
          <p:cNvPr id="3" name="Subtitle 2"/>
          <p:cNvSpPr>
            <a:spLocks noGrp="1"/>
          </p:cNvSpPr>
          <p:nvPr>
            <p:ph type="subTitle" idx="1"/>
          </p:nvPr>
        </p:nvSpPr>
        <p:spPr/>
        <p:txBody>
          <a:bodyPr/>
          <a:lstStyle/>
          <a:p>
            <a:r>
              <a:rPr lang="en-US" dirty="0" smtClean="0"/>
              <a:t>A Brief Overview</a:t>
            </a:r>
            <a:endParaRPr lang="en-US" dirty="0"/>
          </a:p>
        </p:txBody>
      </p:sp>
    </p:spTree>
    <p:extLst>
      <p:ext uri="{BB962C8B-B14F-4D97-AF65-F5344CB8AC3E}">
        <p14:creationId xmlns:p14="http://schemas.microsoft.com/office/powerpoint/2010/main" val="153934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168949"/>
            <a:ext cx="7537677" cy="3859290"/>
          </a:xfrm>
          <a:prstGeom prst="rect">
            <a:avLst/>
          </a:prstGeom>
        </p:spPr>
      </p:pic>
      <p:sp>
        <p:nvSpPr>
          <p:cNvPr id="12" name="Horizontal Scroll 11"/>
          <p:cNvSpPr/>
          <p:nvPr/>
        </p:nvSpPr>
        <p:spPr>
          <a:xfrm>
            <a:off x="381000" y="630085"/>
            <a:ext cx="1752600" cy="1295400"/>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Institution allows you to choose one or more institutions to include in your report. To get all institutions you must select them all.</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3" name="Horizontal Scroll 12"/>
          <p:cNvSpPr/>
          <p:nvPr/>
        </p:nvSpPr>
        <p:spPr>
          <a:xfrm>
            <a:off x="6092856" y="3610365"/>
            <a:ext cx="1593426" cy="1480171"/>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Career </a:t>
            </a:r>
            <a:r>
              <a:rPr lang="en-US" sz="1000" dirty="0">
                <a:solidFill>
                  <a:schemeClr val="tx1"/>
                </a:solidFill>
                <a:latin typeface="Times New Roman" panose="02020603050405020304" pitchFamily="18" charset="0"/>
                <a:cs typeface="Times New Roman" panose="02020603050405020304" pitchFamily="18" charset="0"/>
              </a:rPr>
              <a:t>allows you to choose one or more </a:t>
            </a:r>
            <a:r>
              <a:rPr lang="en-US" sz="1000" dirty="0" smtClean="0">
                <a:solidFill>
                  <a:schemeClr val="tx1"/>
                </a:solidFill>
                <a:latin typeface="Times New Roman" panose="02020603050405020304" pitchFamily="18" charset="0"/>
                <a:cs typeface="Times New Roman" panose="02020603050405020304" pitchFamily="18" charset="0"/>
              </a:rPr>
              <a:t>careers </a:t>
            </a:r>
            <a:r>
              <a:rPr lang="en-US" sz="1000" dirty="0">
                <a:solidFill>
                  <a:schemeClr val="tx1"/>
                </a:solidFill>
                <a:latin typeface="Times New Roman" panose="02020603050405020304" pitchFamily="18" charset="0"/>
                <a:cs typeface="Times New Roman" panose="02020603050405020304" pitchFamily="18" charset="0"/>
              </a:rPr>
              <a:t>to include in your report. To get all c</a:t>
            </a:r>
            <a:r>
              <a:rPr lang="en-US" sz="1000" dirty="0" smtClean="0">
                <a:solidFill>
                  <a:schemeClr val="tx1"/>
                </a:solidFill>
                <a:latin typeface="Times New Roman" panose="02020603050405020304" pitchFamily="18" charset="0"/>
                <a:cs typeface="Times New Roman" panose="02020603050405020304" pitchFamily="18" charset="0"/>
              </a:rPr>
              <a:t>areers </a:t>
            </a:r>
            <a:r>
              <a:rPr lang="en-US" sz="1000" dirty="0">
                <a:solidFill>
                  <a:schemeClr val="tx1"/>
                </a:solidFill>
                <a:latin typeface="Times New Roman" panose="02020603050405020304" pitchFamily="18" charset="0"/>
                <a:cs typeface="Times New Roman" panose="02020603050405020304" pitchFamily="18" charset="0"/>
              </a:rPr>
              <a:t>you must select them all</a:t>
            </a:r>
            <a:r>
              <a:rPr lang="en-US" sz="1000" dirty="0" smtClean="0">
                <a:solidFill>
                  <a:schemeClr val="tx1"/>
                </a:solidFill>
                <a:latin typeface="Times New Roman" panose="02020603050405020304" pitchFamily="18" charset="0"/>
                <a:cs typeface="Times New Roman" panose="02020603050405020304" pitchFamily="18" charset="0"/>
              </a:rPr>
              <a: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4" name="Horizontal Scroll 13"/>
          <p:cNvSpPr/>
          <p:nvPr/>
        </p:nvSpPr>
        <p:spPr>
          <a:xfrm>
            <a:off x="3064276" y="5090536"/>
            <a:ext cx="1447800" cy="974930"/>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Admit Term is used by Applicants map.</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876302" y="4772105"/>
            <a:ext cx="1447800" cy="911934"/>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Admit Term Type is used for all reports except the Applicants map.</a:t>
            </a:r>
            <a:endParaRPr lang="en-US" sz="1000" dirty="0">
              <a:solidFill>
                <a:schemeClr val="tx1"/>
              </a:solidFill>
              <a:latin typeface="Times New Roman" panose="02020603050405020304" pitchFamily="18" charset="0"/>
              <a:cs typeface="Times New Roman" panose="02020603050405020304" pitchFamily="18" charset="0"/>
            </a:endParaRPr>
          </a:p>
        </p:txBody>
      </p:sp>
      <p:cxnSp>
        <p:nvCxnSpPr>
          <p:cNvPr id="15" name="Straight Arrow Connector 14"/>
          <p:cNvCxnSpPr>
            <a:stCxn id="5" idx="0"/>
          </p:cNvCxnSpPr>
          <p:nvPr/>
        </p:nvCxnSpPr>
        <p:spPr>
          <a:xfrm flipV="1">
            <a:off x="1600202" y="4343400"/>
            <a:ext cx="76198" cy="54269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2" idx="2"/>
          </p:cNvCxnSpPr>
          <p:nvPr/>
        </p:nvCxnSpPr>
        <p:spPr>
          <a:xfrm>
            <a:off x="1257300" y="1763560"/>
            <a:ext cx="190500" cy="292014"/>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4" idx="0"/>
          </p:cNvCxnSpPr>
          <p:nvPr/>
        </p:nvCxnSpPr>
        <p:spPr>
          <a:xfrm flipV="1">
            <a:off x="3788176" y="4527836"/>
            <a:ext cx="95251" cy="68456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3" idx="1"/>
          </p:cNvCxnSpPr>
          <p:nvPr/>
        </p:nvCxnSpPr>
        <p:spPr>
          <a:xfrm flipH="1" flipV="1">
            <a:off x="5181600" y="2590803"/>
            <a:ext cx="911256" cy="175964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41538" y="457200"/>
            <a:ext cx="7992862" cy="369332"/>
          </a:xfrm>
          <a:prstGeom prst="rect">
            <a:avLst/>
          </a:prstGeom>
          <a:noFill/>
        </p:spPr>
        <p:txBody>
          <a:bodyPr wrap="square" rtlCol="0">
            <a:spAutoFit/>
          </a:bodyPr>
          <a:lstStyle/>
          <a:p>
            <a:pPr algn="ctr"/>
            <a:r>
              <a:rPr lang="en-US" dirty="0" smtClean="0"/>
              <a:t>The </a:t>
            </a:r>
            <a:r>
              <a:rPr lang="en-US" dirty="0" smtClean="0"/>
              <a:t>Admissions Funnel </a:t>
            </a:r>
            <a:r>
              <a:rPr lang="en-US" dirty="0" smtClean="0"/>
              <a:t>Dashboard Criteria Page</a:t>
            </a:r>
            <a:endParaRPr lang="en-US" dirty="0"/>
          </a:p>
        </p:txBody>
      </p:sp>
      <p:sp>
        <p:nvSpPr>
          <p:cNvPr id="16" name="Horizontal Scroll 15"/>
          <p:cNvSpPr/>
          <p:nvPr/>
        </p:nvSpPr>
        <p:spPr>
          <a:xfrm>
            <a:off x="6147405" y="713653"/>
            <a:ext cx="1484328" cy="910593"/>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Admit Type is used by all of the reports.  Not all Admit Types apply to all Careers.</a:t>
            </a:r>
            <a:endParaRPr lang="en-US" sz="1000" dirty="0">
              <a:solidFill>
                <a:schemeClr val="tx1"/>
              </a:solidFill>
              <a:latin typeface="Times New Roman" panose="02020603050405020304" pitchFamily="18" charset="0"/>
              <a:cs typeface="Times New Roman" panose="02020603050405020304" pitchFamily="18" charset="0"/>
            </a:endParaRPr>
          </a:p>
        </p:txBody>
      </p:sp>
      <p:cxnSp>
        <p:nvCxnSpPr>
          <p:cNvPr id="32" name="Straight Arrow Connector 31"/>
          <p:cNvCxnSpPr>
            <a:stCxn id="16" idx="2"/>
          </p:cNvCxnSpPr>
          <p:nvPr/>
        </p:nvCxnSpPr>
        <p:spPr>
          <a:xfrm>
            <a:off x="6889569" y="1510422"/>
            <a:ext cx="425631" cy="54515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66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1538" y="457200"/>
            <a:ext cx="7992862" cy="369332"/>
          </a:xfrm>
          <a:prstGeom prst="rect">
            <a:avLst/>
          </a:prstGeom>
          <a:noFill/>
        </p:spPr>
        <p:txBody>
          <a:bodyPr wrap="square" rtlCol="0">
            <a:spAutoFit/>
          </a:bodyPr>
          <a:lstStyle/>
          <a:p>
            <a:pPr algn="ctr"/>
            <a:r>
              <a:rPr lang="en-US" dirty="0" smtClean="0"/>
              <a:t>The </a:t>
            </a:r>
            <a:r>
              <a:rPr lang="en-US" dirty="0" smtClean="0"/>
              <a:t>Admissions Funnel Dashboard</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616" y="1147368"/>
            <a:ext cx="8242705" cy="5216492"/>
          </a:xfrm>
          <a:prstGeom prst="rect">
            <a:avLst/>
          </a:prstGeom>
        </p:spPr>
      </p:pic>
    </p:spTree>
    <p:extLst>
      <p:ext uri="{BB962C8B-B14F-4D97-AF65-F5344CB8AC3E}">
        <p14:creationId xmlns:p14="http://schemas.microsoft.com/office/powerpoint/2010/main" val="43238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Scroll 2"/>
          <p:cNvSpPr/>
          <p:nvPr/>
        </p:nvSpPr>
        <p:spPr>
          <a:xfrm>
            <a:off x="990600" y="1905000"/>
            <a:ext cx="1981200" cy="2588581"/>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The Reporting Links on your dashboard allow you to link directly to other pre-written reports that you can execute.</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080" y="2540307"/>
            <a:ext cx="2803672" cy="1317965"/>
          </a:xfrm>
          <a:prstGeom prst="rect">
            <a:avLst/>
          </a:prstGeom>
        </p:spPr>
      </p:pic>
    </p:spTree>
    <p:extLst>
      <p:ext uri="{BB962C8B-B14F-4D97-AF65-F5344CB8AC3E}">
        <p14:creationId xmlns:p14="http://schemas.microsoft.com/office/powerpoint/2010/main" val="163103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990600" y="1602419"/>
            <a:ext cx="1828800" cy="2540956"/>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The criteria box displays the selections that you made on the criteria page.  This allows you to quickly see what criteria is effecting the individual reports.  Some criteria is used for specific reports such as Admit Term which is only used by the Applicants map.</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2209800"/>
            <a:ext cx="4753340" cy="1219200"/>
          </a:xfrm>
          <a:prstGeom prst="rect">
            <a:avLst/>
          </a:prstGeom>
        </p:spPr>
      </p:pic>
      <p:sp>
        <p:nvSpPr>
          <p:cNvPr id="5" name="Horizontal Scroll 4"/>
          <p:cNvSpPr/>
          <p:nvPr/>
        </p:nvSpPr>
        <p:spPr>
          <a:xfrm>
            <a:off x="5548312" y="3799273"/>
            <a:ext cx="1981200" cy="1447800"/>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Times New Roman" panose="02020603050405020304" pitchFamily="18" charset="0"/>
                <a:cs typeface="Times New Roman" panose="02020603050405020304" pitchFamily="18" charset="0"/>
              </a:rPr>
              <a:t>The Back Button allows you to return to the criteria page to change your selections and rerun the report.</a:t>
            </a:r>
            <a:endParaRPr lang="en-US" sz="1000" dirty="0">
              <a:solidFill>
                <a:schemeClr val="tx1"/>
              </a:solidFill>
              <a:latin typeface="Times New Roman" panose="02020603050405020304" pitchFamily="18" charset="0"/>
              <a:cs typeface="Times New Roman" panose="02020603050405020304" pitchFamily="18" charset="0"/>
            </a:endParaRPr>
          </a:p>
        </p:txBody>
      </p:sp>
      <p:cxnSp>
        <p:nvCxnSpPr>
          <p:cNvPr id="7" name="Straight Arrow Connector 6"/>
          <p:cNvCxnSpPr>
            <a:stCxn id="5" idx="0"/>
          </p:cNvCxnSpPr>
          <p:nvPr/>
        </p:nvCxnSpPr>
        <p:spPr>
          <a:xfrm flipH="1" flipV="1">
            <a:off x="5653087" y="3408748"/>
            <a:ext cx="885825" cy="57150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23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Application Action Comparison </a:t>
            </a:r>
            <a:r>
              <a:rPr lang="en-US" sz="1000" dirty="0">
                <a:solidFill>
                  <a:schemeClr val="tx1"/>
                </a:solidFill>
                <a:latin typeface="Times New Roman" panose="02020603050405020304" pitchFamily="18" charset="0"/>
                <a:cs typeface="Times New Roman" panose="02020603050405020304" pitchFamily="18" charset="0"/>
              </a:rPr>
              <a:t>Report gives you a graphical view of </a:t>
            </a:r>
            <a:r>
              <a:rPr lang="en-US" sz="1000" dirty="0" smtClean="0">
                <a:solidFill>
                  <a:schemeClr val="tx1"/>
                </a:solidFill>
                <a:latin typeface="Times New Roman" panose="02020603050405020304" pitchFamily="18" charset="0"/>
                <a:cs typeface="Times New Roman" panose="02020603050405020304" pitchFamily="18" charset="0"/>
              </a:rPr>
              <a:t>the number of applications and their progression through enrollment </a:t>
            </a:r>
            <a:r>
              <a:rPr lang="en-US" sz="1000" dirty="0">
                <a:solidFill>
                  <a:schemeClr val="tx1"/>
                </a:solidFill>
                <a:latin typeface="Times New Roman" panose="02020603050405020304" pitchFamily="18" charset="0"/>
                <a:cs typeface="Times New Roman" panose="02020603050405020304" pitchFamily="18" charset="0"/>
              </a:rPr>
              <a:t>over a </a:t>
            </a:r>
            <a:r>
              <a:rPr lang="en-US" sz="1000" dirty="0" smtClean="0">
                <a:solidFill>
                  <a:schemeClr val="tx1"/>
                </a:solidFill>
                <a:latin typeface="Times New Roman" panose="02020603050405020304" pitchFamily="18" charset="0"/>
                <a:cs typeface="Times New Roman" panose="02020603050405020304" pitchFamily="18" charset="0"/>
              </a:rPr>
              <a:t>6 </a:t>
            </a:r>
            <a:r>
              <a:rPr lang="en-US" sz="1000" dirty="0">
                <a:solidFill>
                  <a:schemeClr val="tx1"/>
                </a:solidFill>
                <a:latin typeface="Times New Roman" panose="02020603050405020304" pitchFamily="18" charset="0"/>
                <a:cs typeface="Times New Roman" panose="02020603050405020304" pitchFamily="18" charset="0"/>
              </a:rPr>
              <a:t>year time frame.  </a:t>
            </a:r>
            <a:r>
              <a:rPr lang="en-US" sz="1000" dirty="0" smtClean="0">
                <a:solidFill>
                  <a:schemeClr val="tx1"/>
                </a:solidFill>
                <a:latin typeface="Times New Roman" panose="02020603050405020304" pitchFamily="18" charset="0"/>
                <a:cs typeface="Times New Roman" panose="02020603050405020304" pitchFamily="18" charset="0"/>
              </a:rPr>
              <a:t>Current and future terms may be incomplete.  </a:t>
            </a:r>
            <a:r>
              <a:rPr lang="en-US" sz="1000" dirty="0">
                <a:solidFill>
                  <a:schemeClr val="tx1"/>
                </a:solidFill>
                <a:latin typeface="Times New Roman" panose="02020603050405020304" pitchFamily="18" charset="0"/>
                <a:cs typeface="Times New Roman" panose="02020603050405020304" pitchFamily="18" charset="0"/>
              </a:rPr>
              <a:t>The data for this report comes from the </a:t>
            </a:r>
            <a:r>
              <a:rPr lang="en-US" sz="1000" dirty="0" smtClean="0">
                <a:solidFill>
                  <a:schemeClr val="tx1"/>
                </a:solidFill>
                <a:latin typeface="Times New Roman" panose="02020603050405020304" pitchFamily="18" charset="0"/>
                <a:cs typeface="Times New Roman" panose="02020603050405020304" pitchFamily="18" charset="0"/>
              </a:rPr>
              <a:t>Admissions Funnel data mart and is valid as of the date stated in the report heading.  </a:t>
            </a:r>
            <a:r>
              <a:rPr lang="en-US" sz="1000" dirty="0">
                <a:solidFill>
                  <a:schemeClr val="tx1"/>
                </a:solidFill>
                <a:latin typeface="Times New Roman" panose="02020603050405020304" pitchFamily="18" charset="0"/>
                <a:cs typeface="Times New Roman" panose="02020603050405020304" pitchFamily="18" charset="0"/>
              </a:rPr>
              <a:t>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2492" y="1981094"/>
            <a:ext cx="5290941" cy="1524211"/>
          </a:xfrm>
          <a:prstGeom prst="rect">
            <a:avLst/>
          </a:prstGeom>
        </p:spPr>
      </p:pic>
    </p:spTree>
    <p:extLst>
      <p:ext uri="{BB962C8B-B14F-4D97-AF65-F5344CB8AC3E}">
        <p14:creationId xmlns:p14="http://schemas.microsoft.com/office/powerpoint/2010/main" val="861604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Applicant Loss Comparison </a:t>
            </a:r>
            <a:r>
              <a:rPr lang="en-US" sz="1000" dirty="0">
                <a:solidFill>
                  <a:schemeClr val="tx1"/>
                </a:solidFill>
                <a:latin typeface="Times New Roman" panose="02020603050405020304" pitchFamily="18" charset="0"/>
                <a:cs typeface="Times New Roman" panose="02020603050405020304" pitchFamily="18" charset="0"/>
              </a:rPr>
              <a:t>Report gives you a graphical view of </a:t>
            </a:r>
            <a:r>
              <a:rPr lang="en-US" sz="1000" dirty="0" smtClean="0">
                <a:solidFill>
                  <a:schemeClr val="tx1"/>
                </a:solidFill>
                <a:latin typeface="Times New Roman" panose="02020603050405020304" pitchFamily="18" charset="0"/>
                <a:cs typeface="Times New Roman" panose="02020603050405020304" pitchFamily="18" charset="0"/>
              </a:rPr>
              <a:t>the number of applications that </a:t>
            </a:r>
            <a:r>
              <a:rPr lang="en-US" sz="1000" dirty="0" smtClean="0">
                <a:solidFill>
                  <a:schemeClr val="tx1"/>
                </a:solidFill>
                <a:latin typeface="Times New Roman" panose="02020603050405020304" pitchFamily="18" charset="0"/>
                <a:cs typeface="Times New Roman" panose="02020603050405020304" pitchFamily="18" charset="0"/>
              </a:rPr>
              <a:t>have been </a:t>
            </a:r>
            <a:r>
              <a:rPr lang="en-US" sz="1000" dirty="0" smtClean="0">
                <a:solidFill>
                  <a:schemeClr val="tx1"/>
                </a:solidFill>
                <a:latin typeface="Times New Roman" panose="02020603050405020304" pitchFamily="18" charset="0"/>
                <a:cs typeface="Times New Roman" panose="02020603050405020304" pitchFamily="18" charset="0"/>
              </a:rPr>
              <a:t>denied or the applicant has withdrawn </a:t>
            </a:r>
            <a:r>
              <a:rPr lang="en-US" sz="1000" dirty="0">
                <a:solidFill>
                  <a:schemeClr val="tx1"/>
                </a:solidFill>
                <a:latin typeface="Times New Roman" panose="02020603050405020304" pitchFamily="18" charset="0"/>
                <a:cs typeface="Times New Roman" panose="02020603050405020304" pitchFamily="18" charset="0"/>
              </a:rPr>
              <a:t>over a </a:t>
            </a:r>
            <a:r>
              <a:rPr lang="en-US" sz="1000" dirty="0" smtClean="0">
                <a:solidFill>
                  <a:schemeClr val="tx1"/>
                </a:solidFill>
                <a:latin typeface="Times New Roman" panose="02020603050405020304" pitchFamily="18" charset="0"/>
                <a:cs typeface="Times New Roman" panose="02020603050405020304" pitchFamily="18" charset="0"/>
              </a:rPr>
              <a:t>6 </a:t>
            </a:r>
            <a:r>
              <a:rPr lang="en-US" sz="1000" dirty="0">
                <a:solidFill>
                  <a:schemeClr val="tx1"/>
                </a:solidFill>
                <a:latin typeface="Times New Roman" panose="02020603050405020304" pitchFamily="18" charset="0"/>
                <a:cs typeface="Times New Roman" panose="02020603050405020304" pitchFamily="18" charset="0"/>
              </a:rPr>
              <a:t>year time frame.  </a:t>
            </a:r>
            <a:r>
              <a:rPr lang="en-US" sz="1000" dirty="0" smtClean="0">
                <a:solidFill>
                  <a:schemeClr val="tx1"/>
                </a:solidFill>
                <a:latin typeface="Times New Roman" panose="02020603050405020304" pitchFamily="18" charset="0"/>
                <a:cs typeface="Times New Roman" panose="02020603050405020304" pitchFamily="18" charset="0"/>
              </a:rPr>
              <a:t>Current and future terms may be incomplete.  </a:t>
            </a:r>
            <a:r>
              <a:rPr lang="en-US" sz="1000" dirty="0">
                <a:solidFill>
                  <a:schemeClr val="tx1"/>
                </a:solidFill>
                <a:latin typeface="Times New Roman" panose="02020603050405020304" pitchFamily="18" charset="0"/>
                <a:cs typeface="Times New Roman" panose="02020603050405020304" pitchFamily="18" charset="0"/>
              </a:rPr>
              <a:t>The data for this report comes from the </a:t>
            </a:r>
            <a:r>
              <a:rPr lang="en-US" sz="1000" dirty="0" smtClean="0">
                <a:solidFill>
                  <a:schemeClr val="tx1"/>
                </a:solidFill>
                <a:latin typeface="Times New Roman" panose="02020603050405020304" pitchFamily="18" charset="0"/>
                <a:cs typeface="Times New Roman" panose="02020603050405020304" pitchFamily="18" charset="0"/>
              </a:rPr>
              <a:t>Admissions Funnel data mart and is valid as of the date stated in the report heading.  </a:t>
            </a:r>
            <a:r>
              <a:rPr lang="en-US" sz="1000" dirty="0">
                <a:solidFill>
                  <a:schemeClr val="tx1"/>
                </a:solidFill>
                <a:latin typeface="Times New Roman" panose="02020603050405020304" pitchFamily="18" charset="0"/>
                <a:cs typeface="Times New Roman" panose="02020603050405020304" pitchFamily="18" charset="0"/>
              </a:rPr>
              <a:t>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2492" y="1994078"/>
            <a:ext cx="5290941" cy="1498243"/>
          </a:xfrm>
          <a:prstGeom prst="rect">
            <a:avLst/>
          </a:prstGeom>
        </p:spPr>
      </p:pic>
    </p:spTree>
    <p:extLst>
      <p:ext uri="{BB962C8B-B14F-4D97-AF65-F5344CB8AC3E}">
        <p14:creationId xmlns:p14="http://schemas.microsoft.com/office/powerpoint/2010/main" val="39216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685800" y="1066800"/>
            <a:ext cx="2133600" cy="33528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Times New Roman" panose="02020603050405020304" pitchFamily="18" charset="0"/>
                <a:cs typeface="Times New Roman" panose="02020603050405020304" pitchFamily="18" charset="0"/>
              </a:rPr>
              <a:t>The Applications by Admissions Residence Report gives you a graphical view of the number of applications and where they are applying from over a 6 year time frame.  Current and future terms may be incomplete.  The data for this report comes from the Admissions Funnel data mart and is valid as of the date stated in the report heading.  This report allows a drill through to a more detailed report.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4274" y="1981094"/>
            <a:ext cx="5287376" cy="1524211"/>
          </a:xfrm>
          <a:prstGeom prst="rect">
            <a:avLst/>
          </a:prstGeom>
        </p:spPr>
      </p:pic>
    </p:spTree>
    <p:extLst>
      <p:ext uri="{BB962C8B-B14F-4D97-AF65-F5344CB8AC3E}">
        <p14:creationId xmlns:p14="http://schemas.microsoft.com/office/powerpoint/2010/main" val="86160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861134" y="1704513"/>
            <a:ext cx="2133600" cy="3048000"/>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smtClean="0">
              <a:solidFill>
                <a:schemeClr val="tx1"/>
              </a:solidFill>
              <a:latin typeface="Times New Roman" panose="02020603050405020304" pitchFamily="18" charset="0"/>
              <a:cs typeface="Times New Roman" panose="02020603050405020304" pitchFamily="18" charset="0"/>
            </a:endParaRPr>
          </a:p>
          <a:p>
            <a:pPr algn="ctr"/>
            <a:r>
              <a:rPr lang="en-US" sz="1000" dirty="0">
                <a:solidFill>
                  <a:schemeClr val="tx1"/>
                </a:solidFill>
                <a:latin typeface="Times New Roman" panose="02020603050405020304" pitchFamily="18" charset="0"/>
                <a:cs typeface="Times New Roman" panose="02020603050405020304" pitchFamily="18" charset="0"/>
              </a:rPr>
              <a:t>The </a:t>
            </a:r>
            <a:r>
              <a:rPr lang="en-US" sz="1000" dirty="0" smtClean="0">
                <a:solidFill>
                  <a:schemeClr val="tx1"/>
                </a:solidFill>
                <a:latin typeface="Times New Roman" panose="02020603050405020304" pitchFamily="18" charset="0"/>
                <a:cs typeface="Times New Roman" panose="02020603050405020304" pitchFamily="18" charset="0"/>
              </a:rPr>
              <a:t>Applicants map </a:t>
            </a:r>
            <a:r>
              <a:rPr lang="en-US" sz="1000" dirty="0">
                <a:solidFill>
                  <a:schemeClr val="tx1"/>
                </a:solidFill>
                <a:latin typeface="Times New Roman" panose="02020603050405020304" pitchFamily="18" charset="0"/>
                <a:cs typeface="Times New Roman" panose="02020603050405020304" pitchFamily="18" charset="0"/>
              </a:rPr>
              <a:t>gives you a graphical view of the number of students who </a:t>
            </a:r>
            <a:r>
              <a:rPr lang="en-US" sz="1000" dirty="0" smtClean="0">
                <a:solidFill>
                  <a:schemeClr val="tx1"/>
                </a:solidFill>
                <a:latin typeface="Times New Roman" panose="02020603050405020304" pitchFamily="18" charset="0"/>
                <a:cs typeface="Times New Roman" panose="02020603050405020304" pitchFamily="18" charset="0"/>
              </a:rPr>
              <a:t>have applied by county for the chosen term. </a:t>
            </a:r>
            <a:r>
              <a:rPr lang="en-US" sz="1000" dirty="0">
                <a:solidFill>
                  <a:schemeClr val="tx1"/>
                </a:solidFill>
                <a:latin typeface="Times New Roman" panose="02020603050405020304" pitchFamily="18" charset="0"/>
                <a:cs typeface="Times New Roman" panose="02020603050405020304" pitchFamily="18" charset="0"/>
              </a:rPr>
              <a:t>The data for this report comes from the </a:t>
            </a:r>
            <a:r>
              <a:rPr lang="en-US" sz="1000" dirty="0" smtClean="0">
                <a:solidFill>
                  <a:schemeClr val="tx1"/>
                </a:solidFill>
                <a:latin typeface="Times New Roman" panose="02020603050405020304" pitchFamily="18" charset="0"/>
                <a:cs typeface="Times New Roman" panose="02020603050405020304" pitchFamily="18" charset="0"/>
              </a:rPr>
              <a:t>Admissions Funnel </a:t>
            </a:r>
            <a:r>
              <a:rPr lang="en-US" sz="1000" dirty="0">
                <a:solidFill>
                  <a:schemeClr val="tx1"/>
                </a:solidFill>
                <a:latin typeface="Times New Roman" panose="02020603050405020304" pitchFamily="18" charset="0"/>
                <a:cs typeface="Times New Roman" panose="02020603050405020304" pitchFamily="18" charset="0"/>
              </a:rPr>
              <a:t>data mart.  This report allows a drill through to </a:t>
            </a:r>
            <a:r>
              <a:rPr lang="en-US" sz="1000" dirty="0" smtClean="0">
                <a:solidFill>
                  <a:schemeClr val="tx1"/>
                </a:solidFill>
                <a:latin typeface="Times New Roman" panose="02020603050405020304" pitchFamily="18" charset="0"/>
                <a:cs typeface="Times New Roman" panose="02020603050405020304" pitchFamily="18" charset="0"/>
              </a:rPr>
              <a:t>additional maps.</a:t>
            </a:r>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1178495"/>
            <a:ext cx="3962400" cy="4387788"/>
          </a:xfrm>
          <a:prstGeom prst="rect">
            <a:avLst/>
          </a:prstGeom>
        </p:spPr>
      </p:pic>
    </p:spTree>
    <p:extLst>
      <p:ext uri="{BB962C8B-B14F-4D97-AF65-F5344CB8AC3E}">
        <p14:creationId xmlns:p14="http://schemas.microsoft.com/office/powerpoint/2010/main" val="1698243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TotalTime>
  <Words>463</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Admissions Funnel Dashboard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Maine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Jensen</dc:creator>
  <cp:lastModifiedBy>Jeff Jensen</cp:lastModifiedBy>
  <cp:revision>43</cp:revision>
  <cp:lastPrinted>2013-08-22T13:26:04Z</cp:lastPrinted>
  <dcterms:created xsi:type="dcterms:W3CDTF">2013-08-12T13:55:25Z</dcterms:created>
  <dcterms:modified xsi:type="dcterms:W3CDTF">2013-08-27T17:18:15Z</dcterms:modified>
</cp:coreProperties>
</file>