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9" r:id="rId7"/>
    <p:sldId id="270" r:id="rId8"/>
    <p:sldId id="265" r:id="rId9"/>
    <p:sldId id="268" r:id="rId10"/>
    <p:sldId id="271" r:id="rId11"/>
    <p:sldId id="27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6" autoAdjust="0"/>
  </p:normalViewPr>
  <p:slideViewPr>
    <p:cSldViewPr>
      <p:cViewPr varScale="1">
        <p:scale>
          <a:sx n="107" d="100"/>
          <a:sy n="107" d="100"/>
        </p:scale>
        <p:origin x="-84"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B6B2D3D-0872-4FC1-BFCA-42160CF03DE1}" type="datetimeFigureOut">
              <a:rPr lang="en-US" smtClean="0"/>
              <a:t>11/7/2013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FD322FA8-EF25-4903-A0D0-61E2DF5FD1AE}" type="slidenum">
              <a:rPr lang="en-US" smtClean="0"/>
              <a:t>‹#›</a:t>
            </a:fld>
            <a:endParaRPr lang="en-US"/>
          </a:p>
        </p:txBody>
      </p:sp>
    </p:spTree>
    <p:extLst>
      <p:ext uri="{BB962C8B-B14F-4D97-AF65-F5344CB8AC3E}">
        <p14:creationId xmlns:p14="http://schemas.microsoft.com/office/powerpoint/2010/main" val="100118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02942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427167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314781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156823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6EB92-C007-41C3-8D44-DFBDBCA11BC1}"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73055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A6EB92-C007-41C3-8D44-DFBDBCA11BC1}"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57153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A6EB92-C007-41C3-8D44-DFBDBCA11BC1}" type="datetimeFigureOut">
              <a:rPr lang="en-US" smtClean="0"/>
              <a:t>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54195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A6EB92-C007-41C3-8D44-DFBDBCA11BC1}" type="datetimeFigureOut">
              <a:rPr lang="en-US" smtClean="0"/>
              <a:t>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54654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6EB92-C007-41C3-8D44-DFBDBCA11BC1}" type="datetimeFigureOut">
              <a:rPr lang="en-US" smtClean="0"/>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425147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6EB92-C007-41C3-8D44-DFBDBCA11BC1}"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320448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6EB92-C007-41C3-8D44-DFBDBCA11BC1}"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92737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6EB92-C007-41C3-8D44-DFBDBCA11BC1}" type="datetimeFigureOut">
              <a:rPr lang="en-US" smtClean="0"/>
              <a:t>11/7/2013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DB143-D820-46F8-8E12-D0002781AB74}" type="slidenum">
              <a:rPr lang="en-US" smtClean="0"/>
              <a:t>‹#›</a:t>
            </a:fld>
            <a:endParaRPr lang="en-US"/>
          </a:p>
        </p:txBody>
      </p:sp>
    </p:spTree>
    <p:extLst>
      <p:ext uri="{BB962C8B-B14F-4D97-AF65-F5344CB8AC3E}">
        <p14:creationId xmlns:p14="http://schemas.microsoft.com/office/powerpoint/2010/main" val="36418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Admissions Quality Dashboard</a:t>
            </a:r>
            <a:endParaRPr lang="en-US" dirty="0"/>
          </a:p>
        </p:txBody>
      </p:sp>
      <p:sp>
        <p:nvSpPr>
          <p:cNvPr id="3" name="Subtitle 2"/>
          <p:cNvSpPr>
            <a:spLocks noGrp="1"/>
          </p:cNvSpPr>
          <p:nvPr>
            <p:ph type="subTitle" idx="1"/>
          </p:nvPr>
        </p:nvSpPr>
        <p:spPr/>
        <p:txBody>
          <a:bodyPr/>
          <a:lstStyle/>
          <a:p>
            <a:r>
              <a:rPr lang="en-US" dirty="0" smtClean="0"/>
              <a:t>A Brief Overview</a:t>
            </a:r>
            <a:endParaRPr lang="en-US" dirty="0"/>
          </a:p>
        </p:txBody>
      </p:sp>
    </p:spTree>
    <p:extLst>
      <p:ext uri="{BB962C8B-B14F-4D97-AF65-F5344CB8AC3E}">
        <p14:creationId xmlns:p14="http://schemas.microsoft.com/office/powerpoint/2010/main" val="1539349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Average HS Rank Percentile: Admitted Net Report </a:t>
            </a:r>
            <a:r>
              <a:rPr lang="en-US" sz="1000" dirty="0">
                <a:solidFill>
                  <a:schemeClr val="tx1"/>
                </a:solidFill>
                <a:latin typeface="Times New Roman" panose="02020603050405020304" pitchFamily="18" charset="0"/>
                <a:cs typeface="Times New Roman" panose="02020603050405020304" pitchFamily="18" charset="0"/>
              </a:rPr>
              <a:t>gives you a graphical view of the </a:t>
            </a:r>
            <a:r>
              <a:rPr lang="en-US" sz="1000" dirty="0" smtClean="0">
                <a:solidFill>
                  <a:schemeClr val="tx1"/>
                </a:solidFill>
                <a:latin typeface="Times New Roman" panose="02020603050405020304" pitchFamily="18" charset="0"/>
                <a:cs typeface="Times New Roman" panose="02020603050405020304" pitchFamily="18" charset="0"/>
              </a:rPr>
              <a:t>average rank of all students that have been admitted  </a:t>
            </a:r>
            <a:r>
              <a:rPr lang="en-US" sz="1000" dirty="0">
                <a:solidFill>
                  <a:schemeClr val="tx1"/>
                </a:solidFill>
                <a:latin typeface="Times New Roman" panose="02020603050405020304" pitchFamily="18" charset="0"/>
                <a:cs typeface="Times New Roman" panose="02020603050405020304" pitchFamily="18" charset="0"/>
              </a:rPr>
              <a:t>over a 6 year time frame.  Current and future terms may be incomplete.  The data for this report comes from the Admissions Funnel data mart and is valid as of the date stated in the report heading.  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720" y="1981094"/>
            <a:ext cx="4838483" cy="1524211"/>
          </a:xfrm>
          <a:prstGeom prst="rect">
            <a:avLst/>
          </a:prstGeom>
        </p:spPr>
      </p:pic>
    </p:spTree>
    <p:extLst>
      <p:ext uri="{BB962C8B-B14F-4D97-AF65-F5344CB8AC3E}">
        <p14:creationId xmlns:p14="http://schemas.microsoft.com/office/powerpoint/2010/main" val="2074148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Average HS Rank Percentile: Enrolled Report </a:t>
            </a:r>
            <a:r>
              <a:rPr lang="en-US" sz="1000" dirty="0">
                <a:solidFill>
                  <a:schemeClr val="tx1"/>
                </a:solidFill>
                <a:latin typeface="Times New Roman" panose="02020603050405020304" pitchFamily="18" charset="0"/>
                <a:cs typeface="Times New Roman" panose="02020603050405020304" pitchFamily="18" charset="0"/>
              </a:rPr>
              <a:t>gives you a graphical view of the </a:t>
            </a:r>
            <a:r>
              <a:rPr lang="en-US" sz="1000" dirty="0" smtClean="0">
                <a:solidFill>
                  <a:schemeClr val="tx1"/>
                </a:solidFill>
                <a:latin typeface="Times New Roman" panose="02020603050405020304" pitchFamily="18" charset="0"/>
                <a:cs typeface="Times New Roman" panose="02020603050405020304" pitchFamily="18" charset="0"/>
              </a:rPr>
              <a:t>average rank of all students that </a:t>
            </a:r>
            <a:r>
              <a:rPr lang="en-US" sz="1000" smtClean="0">
                <a:solidFill>
                  <a:schemeClr val="tx1"/>
                </a:solidFill>
                <a:latin typeface="Times New Roman" panose="02020603050405020304" pitchFamily="18" charset="0"/>
                <a:cs typeface="Times New Roman" panose="02020603050405020304" pitchFamily="18" charset="0"/>
              </a:rPr>
              <a:t>have enrolled  </a:t>
            </a:r>
            <a:r>
              <a:rPr lang="en-US" sz="1000" dirty="0">
                <a:solidFill>
                  <a:schemeClr val="tx1"/>
                </a:solidFill>
                <a:latin typeface="Times New Roman" panose="02020603050405020304" pitchFamily="18" charset="0"/>
                <a:cs typeface="Times New Roman" panose="02020603050405020304" pitchFamily="18" charset="0"/>
              </a:rPr>
              <a:t>over a 6 year time frame.  Current and future terms may be incomplete.  The data for this report comes from the Admissions Funnel data mart and is valid as of the date stated in the report heading.  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9858" y="1981094"/>
            <a:ext cx="4856207" cy="1524211"/>
          </a:xfrm>
          <a:prstGeom prst="rect">
            <a:avLst/>
          </a:prstGeom>
        </p:spPr>
      </p:pic>
    </p:spTree>
    <p:extLst>
      <p:ext uri="{BB962C8B-B14F-4D97-AF65-F5344CB8AC3E}">
        <p14:creationId xmlns:p14="http://schemas.microsoft.com/office/powerpoint/2010/main" val="2074148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476" y="1168948"/>
            <a:ext cx="7864985" cy="4896517"/>
          </a:xfrm>
          <a:prstGeom prst="rect">
            <a:avLst/>
          </a:prstGeom>
        </p:spPr>
      </p:pic>
      <p:sp>
        <p:nvSpPr>
          <p:cNvPr id="12" name="Horizontal Scroll 11"/>
          <p:cNvSpPr/>
          <p:nvPr/>
        </p:nvSpPr>
        <p:spPr>
          <a:xfrm>
            <a:off x="457200" y="760174"/>
            <a:ext cx="1752600" cy="129540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Institution allows you to choose one or more institutions to include in your report. To get all institutions you must select them all.</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3" name="Horizontal Scroll 12"/>
          <p:cNvSpPr/>
          <p:nvPr/>
        </p:nvSpPr>
        <p:spPr>
          <a:xfrm>
            <a:off x="6147405" y="4032019"/>
            <a:ext cx="1593426" cy="1480171"/>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Career </a:t>
            </a:r>
            <a:r>
              <a:rPr lang="en-US" sz="1000" dirty="0">
                <a:solidFill>
                  <a:schemeClr val="tx1"/>
                </a:solidFill>
                <a:latin typeface="Times New Roman" panose="02020603050405020304" pitchFamily="18" charset="0"/>
                <a:cs typeface="Times New Roman" panose="02020603050405020304" pitchFamily="18" charset="0"/>
              </a:rPr>
              <a:t>allows you to choose one or more </a:t>
            </a:r>
            <a:r>
              <a:rPr lang="en-US" sz="1000" dirty="0" smtClean="0">
                <a:solidFill>
                  <a:schemeClr val="tx1"/>
                </a:solidFill>
                <a:latin typeface="Times New Roman" panose="02020603050405020304" pitchFamily="18" charset="0"/>
                <a:cs typeface="Times New Roman" panose="02020603050405020304" pitchFamily="18" charset="0"/>
              </a:rPr>
              <a:t>careers </a:t>
            </a:r>
            <a:r>
              <a:rPr lang="en-US" sz="1000" dirty="0">
                <a:solidFill>
                  <a:schemeClr val="tx1"/>
                </a:solidFill>
                <a:latin typeface="Times New Roman" panose="02020603050405020304" pitchFamily="18" charset="0"/>
                <a:cs typeface="Times New Roman" panose="02020603050405020304" pitchFamily="18" charset="0"/>
              </a:rPr>
              <a:t>to include in your report. To get all c</a:t>
            </a:r>
            <a:r>
              <a:rPr lang="en-US" sz="1000" dirty="0" smtClean="0">
                <a:solidFill>
                  <a:schemeClr val="tx1"/>
                </a:solidFill>
                <a:latin typeface="Times New Roman" panose="02020603050405020304" pitchFamily="18" charset="0"/>
                <a:cs typeface="Times New Roman" panose="02020603050405020304" pitchFamily="18" charset="0"/>
              </a:rPr>
              <a:t>areers </a:t>
            </a:r>
            <a:r>
              <a:rPr lang="en-US" sz="1000" dirty="0">
                <a:solidFill>
                  <a:schemeClr val="tx1"/>
                </a:solidFill>
                <a:latin typeface="Times New Roman" panose="02020603050405020304" pitchFamily="18" charset="0"/>
                <a:cs typeface="Times New Roman" panose="02020603050405020304" pitchFamily="18" charset="0"/>
              </a:rPr>
              <a:t>you must select them all</a:t>
            </a:r>
            <a:r>
              <a:rPr lang="en-US" sz="1000" dirty="0" smtClean="0">
                <a:solidFill>
                  <a:schemeClr val="tx1"/>
                </a:solidFill>
                <a:latin typeface="Times New Roman" panose="02020603050405020304" pitchFamily="18" charset="0"/>
                <a:cs typeface="Times New Roman" panose="02020603050405020304" pitchFamily="18" charset="0"/>
              </a:rPr>
              <a: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894057" y="4343400"/>
            <a:ext cx="1447800" cy="911934"/>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Admit Term Type defines which terms to compare.</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15" name="Straight Arrow Connector 14"/>
          <p:cNvCxnSpPr/>
          <p:nvPr/>
        </p:nvCxnSpPr>
        <p:spPr>
          <a:xfrm flipV="1">
            <a:off x="2341857" y="4724400"/>
            <a:ext cx="1468143" cy="4770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2" idx="2"/>
          </p:cNvCxnSpPr>
          <p:nvPr/>
        </p:nvCxnSpPr>
        <p:spPr>
          <a:xfrm>
            <a:off x="1333500" y="1893649"/>
            <a:ext cx="85727" cy="430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1"/>
          </p:cNvCxnSpPr>
          <p:nvPr/>
        </p:nvCxnSpPr>
        <p:spPr>
          <a:xfrm flipH="1" flipV="1">
            <a:off x="5236149" y="3012457"/>
            <a:ext cx="911256" cy="175964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41538" y="457200"/>
            <a:ext cx="7992862" cy="369332"/>
          </a:xfrm>
          <a:prstGeom prst="rect">
            <a:avLst/>
          </a:prstGeom>
          <a:noFill/>
        </p:spPr>
        <p:txBody>
          <a:bodyPr wrap="square" rtlCol="0">
            <a:spAutoFit/>
          </a:bodyPr>
          <a:lstStyle/>
          <a:p>
            <a:pPr algn="ctr"/>
            <a:r>
              <a:rPr lang="en-US" dirty="0" smtClean="0"/>
              <a:t>The Admissions Quality Dashboard Criteria Page</a:t>
            </a:r>
            <a:endParaRPr lang="en-US" dirty="0"/>
          </a:p>
        </p:txBody>
      </p:sp>
      <p:sp>
        <p:nvSpPr>
          <p:cNvPr id="16" name="Horizontal Scroll 15"/>
          <p:cNvSpPr/>
          <p:nvPr/>
        </p:nvSpPr>
        <p:spPr>
          <a:xfrm>
            <a:off x="6201954" y="983056"/>
            <a:ext cx="1484328" cy="910593"/>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Admit Type is used by all of the reports.  Not all Admit Types apply to all Careers.</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32" name="Straight Arrow Connector 31"/>
          <p:cNvCxnSpPr>
            <a:stCxn id="16" idx="2"/>
          </p:cNvCxnSpPr>
          <p:nvPr/>
        </p:nvCxnSpPr>
        <p:spPr>
          <a:xfrm>
            <a:off x="6944118" y="1779825"/>
            <a:ext cx="425631" cy="54515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66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1538" y="457200"/>
            <a:ext cx="7992862" cy="369332"/>
          </a:xfrm>
          <a:prstGeom prst="rect">
            <a:avLst/>
          </a:prstGeom>
          <a:noFill/>
        </p:spPr>
        <p:txBody>
          <a:bodyPr wrap="square" rtlCol="0">
            <a:spAutoFit/>
          </a:bodyPr>
          <a:lstStyle/>
          <a:p>
            <a:pPr algn="ctr"/>
            <a:r>
              <a:rPr lang="en-US" dirty="0" smtClean="0"/>
              <a:t>The Admissions Quality Dashboard</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043" y="1230748"/>
            <a:ext cx="8061851" cy="5049730"/>
          </a:xfrm>
          <a:prstGeom prst="rect">
            <a:avLst/>
          </a:prstGeom>
        </p:spPr>
      </p:pic>
    </p:spTree>
    <p:extLst>
      <p:ext uri="{BB962C8B-B14F-4D97-AF65-F5344CB8AC3E}">
        <p14:creationId xmlns:p14="http://schemas.microsoft.com/office/powerpoint/2010/main" val="43238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Scroll 2"/>
          <p:cNvSpPr/>
          <p:nvPr/>
        </p:nvSpPr>
        <p:spPr>
          <a:xfrm>
            <a:off x="990600" y="1905000"/>
            <a:ext cx="1981200" cy="2588581"/>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Reporting Links on your dashboard allow you to link directly to other pre-written reports that you can execute.</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6995" y="2540307"/>
            <a:ext cx="2387842" cy="1317965"/>
          </a:xfrm>
          <a:prstGeom prst="rect">
            <a:avLst/>
          </a:prstGeom>
        </p:spPr>
      </p:pic>
    </p:spTree>
    <p:extLst>
      <p:ext uri="{BB962C8B-B14F-4D97-AF65-F5344CB8AC3E}">
        <p14:creationId xmlns:p14="http://schemas.microsoft.com/office/powerpoint/2010/main" val="163103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990600" y="1602419"/>
            <a:ext cx="1828800" cy="2540956"/>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criteria box displays the selections that you made on the criteria page.  This allows you to quickly see what criteria is effecting the individual reports.</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3108" y="2209800"/>
            <a:ext cx="4583124" cy="1219200"/>
          </a:xfrm>
          <a:prstGeom prst="rect">
            <a:avLst/>
          </a:prstGeom>
        </p:spPr>
      </p:pic>
      <p:sp>
        <p:nvSpPr>
          <p:cNvPr id="5" name="Horizontal Scroll 4"/>
          <p:cNvSpPr/>
          <p:nvPr/>
        </p:nvSpPr>
        <p:spPr>
          <a:xfrm>
            <a:off x="5548312" y="3799273"/>
            <a:ext cx="1981200" cy="144780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Back Button allows you to return to the criteria page to change your selections and rerun the report.</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7" name="Straight Arrow Connector 6"/>
          <p:cNvCxnSpPr>
            <a:stCxn id="5" idx="0"/>
          </p:cNvCxnSpPr>
          <p:nvPr/>
        </p:nvCxnSpPr>
        <p:spPr>
          <a:xfrm flipH="1" flipV="1">
            <a:off x="5653087" y="3408748"/>
            <a:ext cx="885825" cy="57150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23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Application Average SAT Test Score </a:t>
            </a:r>
            <a:r>
              <a:rPr lang="en-US" sz="1000" dirty="0">
                <a:solidFill>
                  <a:schemeClr val="tx1"/>
                </a:solidFill>
                <a:latin typeface="Times New Roman" panose="02020603050405020304" pitchFamily="18" charset="0"/>
                <a:cs typeface="Times New Roman" panose="02020603050405020304" pitchFamily="18" charset="0"/>
              </a:rPr>
              <a:t>Report gives you a graphical view of </a:t>
            </a:r>
            <a:r>
              <a:rPr lang="en-US" sz="1000" dirty="0" smtClean="0">
                <a:solidFill>
                  <a:schemeClr val="tx1"/>
                </a:solidFill>
                <a:latin typeface="Times New Roman" panose="02020603050405020304" pitchFamily="18" charset="0"/>
                <a:cs typeface="Times New Roman" panose="02020603050405020304" pitchFamily="18" charset="0"/>
              </a:rPr>
              <a:t>the average SAT test scores over </a:t>
            </a:r>
            <a:r>
              <a:rPr lang="en-US" sz="1000" dirty="0">
                <a:solidFill>
                  <a:schemeClr val="tx1"/>
                </a:solidFill>
                <a:latin typeface="Times New Roman" panose="02020603050405020304" pitchFamily="18" charset="0"/>
                <a:cs typeface="Times New Roman" panose="02020603050405020304" pitchFamily="18" charset="0"/>
              </a:rPr>
              <a:t>a </a:t>
            </a:r>
            <a:r>
              <a:rPr lang="en-US" sz="1000" dirty="0" smtClean="0">
                <a:solidFill>
                  <a:schemeClr val="tx1"/>
                </a:solidFill>
                <a:latin typeface="Times New Roman" panose="02020603050405020304" pitchFamily="18" charset="0"/>
                <a:cs typeface="Times New Roman" panose="02020603050405020304" pitchFamily="18" charset="0"/>
              </a:rPr>
              <a:t>6 </a:t>
            </a:r>
            <a:r>
              <a:rPr lang="en-US" sz="1000" dirty="0">
                <a:solidFill>
                  <a:schemeClr val="tx1"/>
                </a:solidFill>
                <a:latin typeface="Times New Roman" panose="02020603050405020304" pitchFamily="18" charset="0"/>
                <a:cs typeface="Times New Roman" panose="02020603050405020304" pitchFamily="18" charset="0"/>
              </a:rPr>
              <a:t>year time frame.  </a:t>
            </a:r>
            <a:r>
              <a:rPr lang="en-US" sz="1000" dirty="0" smtClean="0">
                <a:solidFill>
                  <a:schemeClr val="tx1"/>
                </a:solidFill>
                <a:latin typeface="Times New Roman" panose="02020603050405020304" pitchFamily="18" charset="0"/>
                <a:cs typeface="Times New Roman" panose="02020603050405020304" pitchFamily="18" charset="0"/>
              </a:rPr>
              <a:t>Combined scores only include students that have taken all of the required tests.  Current and future terms may be incomplete.  </a:t>
            </a:r>
            <a:r>
              <a:rPr lang="en-US" sz="1000" dirty="0">
                <a:solidFill>
                  <a:schemeClr val="tx1"/>
                </a:solidFill>
                <a:latin typeface="Times New Roman" panose="02020603050405020304" pitchFamily="18" charset="0"/>
                <a:cs typeface="Times New Roman" panose="02020603050405020304" pitchFamily="18" charset="0"/>
              </a:rPr>
              <a:t>The 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Admissions Funnel data mart and is valid as of the date stated in the report heading.  </a:t>
            </a:r>
            <a:r>
              <a:rPr lang="en-US" sz="1000" dirty="0">
                <a:solidFill>
                  <a:schemeClr val="tx1"/>
                </a:solidFill>
                <a:latin typeface="Times New Roman" panose="02020603050405020304" pitchFamily="18" charset="0"/>
                <a:cs typeface="Times New Roman" panose="02020603050405020304" pitchFamily="18" charset="0"/>
              </a:rPr>
              <a:t>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2492" y="2063957"/>
            <a:ext cx="5290941" cy="1358484"/>
          </a:xfrm>
          <a:prstGeom prst="rect">
            <a:avLst/>
          </a:prstGeom>
        </p:spPr>
      </p:pic>
    </p:spTree>
    <p:extLst>
      <p:ext uri="{BB962C8B-B14F-4D97-AF65-F5344CB8AC3E}">
        <p14:creationId xmlns:p14="http://schemas.microsoft.com/office/powerpoint/2010/main" val="861604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Application Average ACT Test Score </a:t>
            </a:r>
            <a:r>
              <a:rPr lang="en-US" sz="1000" dirty="0">
                <a:solidFill>
                  <a:schemeClr val="tx1"/>
                </a:solidFill>
                <a:latin typeface="Times New Roman" panose="02020603050405020304" pitchFamily="18" charset="0"/>
                <a:cs typeface="Times New Roman" panose="02020603050405020304" pitchFamily="18" charset="0"/>
              </a:rPr>
              <a:t>Report gives you a graphical view of </a:t>
            </a:r>
            <a:r>
              <a:rPr lang="en-US" sz="1000" dirty="0" smtClean="0">
                <a:solidFill>
                  <a:schemeClr val="tx1"/>
                </a:solidFill>
                <a:latin typeface="Times New Roman" panose="02020603050405020304" pitchFamily="18" charset="0"/>
                <a:cs typeface="Times New Roman" panose="02020603050405020304" pitchFamily="18" charset="0"/>
              </a:rPr>
              <a:t>the average ACT test scores over </a:t>
            </a:r>
            <a:r>
              <a:rPr lang="en-US" sz="1000" dirty="0">
                <a:solidFill>
                  <a:schemeClr val="tx1"/>
                </a:solidFill>
                <a:latin typeface="Times New Roman" panose="02020603050405020304" pitchFamily="18" charset="0"/>
                <a:cs typeface="Times New Roman" panose="02020603050405020304" pitchFamily="18" charset="0"/>
              </a:rPr>
              <a:t>a </a:t>
            </a:r>
            <a:r>
              <a:rPr lang="en-US" sz="1000" dirty="0" smtClean="0">
                <a:solidFill>
                  <a:schemeClr val="tx1"/>
                </a:solidFill>
                <a:latin typeface="Times New Roman" panose="02020603050405020304" pitchFamily="18" charset="0"/>
                <a:cs typeface="Times New Roman" panose="02020603050405020304" pitchFamily="18" charset="0"/>
              </a:rPr>
              <a:t>6 </a:t>
            </a:r>
            <a:r>
              <a:rPr lang="en-US" sz="1000" dirty="0">
                <a:solidFill>
                  <a:schemeClr val="tx1"/>
                </a:solidFill>
                <a:latin typeface="Times New Roman" panose="02020603050405020304" pitchFamily="18" charset="0"/>
                <a:cs typeface="Times New Roman" panose="02020603050405020304" pitchFamily="18" charset="0"/>
              </a:rPr>
              <a:t>year time frame. </a:t>
            </a:r>
            <a:r>
              <a:rPr lang="en-US" sz="1000" dirty="0" smtClean="0">
                <a:solidFill>
                  <a:schemeClr val="tx1"/>
                </a:solidFill>
                <a:latin typeface="Times New Roman" panose="02020603050405020304" pitchFamily="18" charset="0"/>
                <a:cs typeface="Times New Roman" panose="02020603050405020304" pitchFamily="18" charset="0"/>
              </a:rPr>
              <a:t>Current and future terms may be incomplete.  </a:t>
            </a:r>
            <a:r>
              <a:rPr lang="en-US" sz="1000" dirty="0">
                <a:solidFill>
                  <a:schemeClr val="tx1"/>
                </a:solidFill>
                <a:latin typeface="Times New Roman" panose="02020603050405020304" pitchFamily="18" charset="0"/>
                <a:cs typeface="Times New Roman" panose="02020603050405020304" pitchFamily="18" charset="0"/>
              </a:rPr>
              <a:t>The 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Admissions Funnel data mart and is valid as of the date stated in the report heading.  </a:t>
            </a:r>
            <a:r>
              <a:rPr lang="en-US" sz="1000" dirty="0">
                <a:solidFill>
                  <a:schemeClr val="tx1"/>
                </a:solidFill>
                <a:latin typeface="Times New Roman" panose="02020603050405020304" pitchFamily="18" charset="0"/>
                <a:cs typeface="Times New Roman" panose="02020603050405020304" pitchFamily="18" charset="0"/>
              </a:rPr>
              <a:t>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8352" y="2063957"/>
            <a:ext cx="4999221" cy="1358484"/>
          </a:xfrm>
          <a:prstGeom prst="rect">
            <a:avLst/>
          </a:prstGeom>
        </p:spPr>
      </p:pic>
    </p:spTree>
    <p:extLst>
      <p:ext uri="{BB962C8B-B14F-4D97-AF65-F5344CB8AC3E}">
        <p14:creationId xmlns:p14="http://schemas.microsoft.com/office/powerpoint/2010/main" val="4115323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8862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Financial Aid Summary for </a:t>
            </a:r>
            <a:r>
              <a:rPr lang="en-US" sz="1000" dirty="0" smtClean="0">
                <a:solidFill>
                  <a:schemeClr val="tx1"/>
                </a:solidFill>
                <a:latin typeface="Times New Roman" panose="02020603050405020304" pitchFamily="18" charset="0"/>
                <a:cs typeface="Times New Roman" panose="02020603050405020304" pitchFamily="18" charset="0"/>
              </a:rPr>
              <a:t>New Students </a:t>
            </a:r>
            <a:r>
              <a:rPr lang="en-US" sz="1000" dirty="0">
                <a:solidFill>
                  <a:schemeClr val="tx1"/>
                </a:solidFill>
                <a:latin typeface="Times New Roman" panose="02020603050405020304" pitchFamily="18" charset="0"/>
                <a:cs typeface="Times New Roman" panose="02020603050405020304" pitchFamily="18" charset="0"/>
              </a:rPr>
              <a:t>Report </a:t>
            </a:r>
            <a:r>
              <a:rPr lang="en-US" sz="1000" dirty="0" smtClean="0">
                <a:solidFill>
                  <a:schemeClr val="tx1"/>
                </a:solidFill>
                <a:latin typeface="Times New Roman" panose="02020603050405020304" pitchFamily="18" charset="0"/>
                <a:cs typeface="Times New Roman" panose="02020603050405020304" pitchFamily="18" charset="0"/>
              </a:rPr>
              <a:t>gives you information regarding financial aid </a:t>
            </a:r>
            <a:r>
              <a:rPr lang="en-US" sz="1000" dirty="0">
                <a:solidFill>
                  <a:schemeClr val="tx1"/>
                </a:solidFill>
                <a:latin typeface="Times New Roman" panose="02020603050405020304" pitchFamily="18" charset="0"/>
                <a:cs typeface="Times New Roman" panose="02020603050405020304" pitchFamily="18" charset="0"/>
              </a:rPr>
              <a:t>over a </a:t>
            </a:r>
            <a:r>
              <a:rPr lang="en-US" sz="1000" dirty="0" smtClean="0">
                <a:solidFill>
                  <a:schemeClr val="tx1"/>
                </a:solidFill>
                <a:latin typeface="Times New Roman" panose="02020603050405020304" pitchFamily="18" charset="0"/>
                <a:cs typeface="Times New Roman" panose="02020603050405020304" pitchFamily="18" charset="0"/>
              </a:rPr>
              <a:t>5 </a:t>
            </a:r>
            <a:r>
              <a:rPr lang="en-US" sz="1000" dirty="0">
                <a:solidFill>
                  <a:schemeClr val="tx1"/>
                </a:solidFill>
                <a:latin typeface="Times New Roman" panose="02020603050405020304" pitchFamily="18" charset="0"/>
                <a:cs typeface="Times New Roman" panose="02020603050405020304" pitchFamily="18" charset="0"/>
              </a:rPr>
              <a:t>year time frame. </a:t>
            </a:r>
            <a:r>
              <a:rPr lang="en-US" sz="1000" dirty="0" smtClean="0">
                <a:solidFill>
                  <a:schemeClr val="tx1"/>
                </a:solidFill>
                <a:latin typeface="Times New Roman" panose="02020603050405020304" pitchFamily="18" charset="0"/>
                <a:cs typeface="Times New Roman" panose="02020603050405020304" pitchFamily="18" charset="0"/>
              </a:rPr>
              <a:t>Current </a:t>
            </a:r>
            <a:r>
              <a:rPr lang="en-US" sz="1000" dirty="0" smtClean="0">
                <a:solidFill>
                  <a:schemeClr val="tx1"/>
                </a:solidFill>
                <a:latin typeface="Times New Roman" panose="02020603050405020304" pitchFamily="18" charset="0"/>
                <a:cs typeface="Times New Roman" panose="02020603050405020304" pitchFamily="18" charset="0"/>
              </a:rPr>
              <a:t>and future terms may be incomplete.  </a:t>
            </a:r>
            <a:r>
              <a:rPr lang="en-US" sz="1000" dirty="0" smtClean="0">
                <a:solidFill>
                  <a:schemeClr val="tx1"/>
                </a:solidFill>
                <a:latin typeface="Times New Roman" panose="02020603050405020304" pitchFamily="18" charset="0"/>
                <a:cs typeface="Times New Roman" panose="02020603050405020304" pitchFamily="18" charset="0"/>
              </a:rPr>
              <a:t>New Student status is determined using the New Student Flag which is set to ‘Y’ when Term is equal to Derived Admit Term.  The </a:t>
            </a:r>
            <a:r>
              <a:rPr lang="en-US" sz="1000" dirty="0">
                <a:solidFill>
                  <a:schemeClr val="tx1"/>
                </a:solidFill>
                <a:latin typeface="Times New Roman" panose="02020603050405020304" pitchFamily="18" charset="0"/>
                <a:cs typeface="Times New Roman" panose="02020603050405020304" pitchFamily="18" charset="0"/>
              </a:rPr>
              <a:t>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Financial Aid data mart </a:t>
            </a:r>
            <a:r>
              <a:rPr lang="en-US" sz="1000" dirty="0" smtClean="0">
                <a:solidFill>
                  <a:schemeClr val="tx1"/>
                </a:solidFill>
                <a:latin typeface="Times New Roman" panose="02020603050405020304" pitchFamily="18" charset="0"/>
                <a:cs typeface="Times New Roman" panose="02020603050405020304" pitchFamily="18" charset="0"/>
              </a:rPr>
              <a:t>and is valid as of the date stated in the report heading.  </a:t>
            </a:r>
            <a:r>
              <a:rPr lang="en-US" sz="1000" dirty="0">
                <a:solidFill>
                  <a:schemeClr val="tx1"/>
                </a:solidFill>
                <a:latin typeface="Times New Roman" panose="02020603050405020304" pitchFamily="18" charset="0"/>
                <a:cs typeface="Times New Roman" panose="02020603050405020304" pitchFamily="18" charset="0"/>
              </a:rPr>
              <a:t>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3838" y="1905127"/>
            <a:ext cx="5710561" cy="1721820"/>
          </a:xfrm>
          <a:prstGeom prst="rect">
            <a:avLst/>
          </a:prstGeom>
        </p:spPr>
      </p:pic>
    </p:spTree>
    <p:extLst>
      <p:ext uri="{BB962C8B-B14F-4D97-AF65-F5344CB8AC3E}">
        <p14:creationId xmlns:p14="http://schemas.microsoft.com/office/powerpoint/2010/main" val="39216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Average HS Rank Percentile: Applied Report </a:t>
            </a:r>
            <a:r>
              <a:rPr lang="en-US" sz="1000" dirty="0">
                <a:solidFill>
                  <a:schemeClr val="tx1"/>
                </a:solidFill>
                <a:latin typeface="Times New Roman" panose="02020603050405020304" pitchFamily="18" charset="0"/>
                <a:cs typeface="Times New Roman" panose="02020603050405020304" pitchFamily="18" charset="0"/>
              </a:rPr>
              <a:t>gives you a graphical view of the </a:t>
            </a:r>
            <a:r>
              <a:rPr lang="en-US" sz="1000" dirty="0" smtClean="0">
                <a:solidFill>
                  <a:schemeClr val="tx1"/>
                </a:solidFill>
                <a:latin typeface="Times New Roman" panose="02020603050405020304" pitchFamily="18" charset="0"/>
                <a:cs typeface="Times New Roman" panose="02020603050405020304" pitchFamily="18" charset="0"/>
              </a:rPr>
              <a:t>average rank of all students that have applied  </a:t>
            </a:r>
            <a:r>
              <a:rPr lang="en-US" sz="1000" dirty="0">
                <a:solidFill>
                  <a:schemeClr val="tx1"/>
                </a:solidFill>
                <a:latin typeface="Times New Roman" panose="02020603050405020304" pitchFamily="18" charset="0"/>
                <a:cs typeface="Times New Roman" panose="02020603050405020304" pitchFamily="18" charset="0"/>
              </a:rPr>
              <a:t>over a 6 year time frame.  Current and future terms may be incomplete.  The data for this report comes from the Admissions Funnel data mart and is valid as of the date stated in the report heading.  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9858" y="1981094"/>
            <a:ext cx="4856207" cy="1524211"/>
          </a:xfrm>
          <a:prstGeom prst="rect">
            <a:avLst/>
          </a:prstGeom>
        </p:spPr>
      </p:pic>
    </p:spTree>
    <p:extLst>
      <p:ext uri="{BB962C8B-B14F-4D97-AF65-F5344CB8AC3E}">
        <p14:creationId xmlns:p14="http://schemas.microsoft.com/office/powerpoint/2010/main" val="861604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1962</TotalTime>
  <Words>636</Words>
  <Application>Microsoft Office PowerPoint</Application>
  <PresentationFormat>On-screen Show (4:3)</PresentationFormat>
  <Paragraphs>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Admissions Quality Dashboard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Maine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Jensen</dc:creator>
  <cp:lastModifiedBy>Jeff Jensen</cp:lastModifiedBy>
  <cp:revision>46</cp:revision>
  <cp:lastPrinted>2013-08-22T13:26:04Z</cp:lastPrinted>
  <dcterms:created xsi:type="dcterms:W3CDTF">2013-08-12T13:55:25Z</dcterms:created>
  <dcterms:modified xsi:type="dcterms:W3CDTF">2013-11-07T21:39:24Z</dcterms:modified>
</cp:coreProperties>
</file>